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99" r:id="rId2"/>
    <p:sldId id="327" r:id="rId3"/>
    <p:sldId id="358" r:id="rId4"/>
    <p:sldId id="387" r:id="rId5"/>
    <p:sldId id="388" r:id="rId6"/>
    <p:sldId id="435" r:id="rId7"/>
    <p:sldId id="437" r:id="rId8"/>
    <p:sldId id="390" r:id="rId9"/>
    <p:sldId id="391" r:id="rId10"/>
    <p:sldId id="393" r:id="rId11"/>
    <p:sldId id="395" r:id="rId12"/>
    <p:sldId id="396" r:id="rId13"/>
    <p:sldId id="397" r:id="rId14"/>
    <p:sldId id="398" r:id="rId15"/>
    <p:sldId id="394" r:id="rId16"/>
    <p:sldId id="442" r:id="rId17"/>
    <p:sldId id="400" r:id="rId18"/>
    <p:sldId id="401" r:id="rId19"/>
    <p:sldId id="432" r:id="rId20"/>
    <p:sldId id="433" r:id="rId21"/>
    <p:sldId id="438" r:id="rId22"/>
    <p:sldId id="440" r:id="rId23"/>
    <p:sldId id="406" r:id="rId24"/>
    <p:sldId id="441" r:id="rId25"/>
    <p:sldId id="430" r:id="rId26"/>
    <p:sldId id="431" r:id="rId27"/>
    <p:sldId id="428" r:id="rId28"/>
    <p:sldId id="411" r:id="rId29"/>
    <p:sldId id="425" r:id="rId30"/>
    <p:sldId id="427" r:id="rId31"/>
    <p:sldId id="363" r:id="rId32"/>
    <p:sldId id="415" r:id="rId33"/>
    <p:sldId id="416" r:id="rId34"/>
    <p:sldId id="417" r:id="rId35"/>
    <p:sldId id="419" r:id="rId36"/>
    <p:sldId id="418" r:id="rId37"/>
    <p:sldId id="423" r:id="rId38"/>
    <p:sldId id="420" r:id="rId39"/>
    <p:sldId id="422" r:id="rId40"/>
    <p:sldId id="326" r:id="rId41"/>
    <p:sldId id="421" r:id="rId42"/>
    <p:sldId id="366" r:id="rId43"/>
    <p:sldId id="424" r:id="rId44"/>
  </p:sldIdLst>
  <p:sldSz cx="13679488" cy="7559675"/>
  <p:notesSz cx="9601200" cy="7315200"/>
  <p:custDataLst>
    <p:tags r:id="rId46"/>
  </p:custDataLst>
  <p:defaultTextStyle>
    <a:defPPr>
      <a:defRPr lang="es-ES"/>
    </a:defPPr>
    <a:lvl1pPr marL="0" algn="l" defTabSz="1019465" rtl="0" eaLnBrk="1" latinLnBrk="0" hangingPunct="1">
      <a:defRPr sz="2007" kern="1200">
        <a:solidFill>
          <a:schemeClr val="tx1"/>
        </a:solidFill>
        <a:latin typeface="+mn-lt"/>
        <a:ea typeface="+mn-ea"/>
        <a:cs typeface="+mn-cs"/>
      </a:defRPr>
    </a:lvl1pPr>
    <a:lvl2pPr marL="509732" algn="l" defTabSz="1019465" rtl="0" eaLnBrk="1" latinLnBrk="0" hangingPunct="1">
      <a:defRPr sz="2007" kern="1200">
        <a:solidFill>
          <a:schemeClr val="tx1"/>
        </a:solidFill>
        <a:latin typeface="+mn-lt"/>
        <a:ea typeface="+mn-ea"/>
        <a:cs typeface="+mn-cs"/>
      </a:defRPr>
    </a:lvl2pPr>
    <a:lvl3pPr marL="1019465" algn="l" defTabSz="1019465" rtl="0" eaLnBrk="1" latinLnBrk="0" hangingPunct="1">
      <a:defRPr sz="2007" kern="1200">
        <a:solidFill>
          <a:schemeClr val="tx1"/>
        </a:solidFill>
        <a:latin typeface="+mn-lt"/>
        <a:ea typeface="+mn-ea"/>
        <a:cs typeface="+mn-cs"/>
      </a:defRPr>
    </a:lvl3pPr>
    <a:lvl4pPr marL="1529197" algn="l" defTabSz="1019465" rtl="0" eaLnBrk="1" latinLnBrk="0" hangingPunct="1">
      <a:defRPr sz="2007" kern="1200">
        <a:solidFill>
          <a:schemeClr val="tx1"/>
        </a:solidFill>
        <a:latin typeface="+mn-lt"/>
        <a:ea typeface="+mn-ea"/>
        <a:cs typeface="+mn-cs"/>
      </a:defRPr>
    </a:lvl4pPr>
    <a:lvl5pPr marL="2038929" algn="l" defTabSz="1019465" rtl="0" eaLnBrk="1" latinLnBrk="0" hangingPunct="1">
      <a:defRPr sz="2007" kern="1200">
        <a:solidFill>
          <a:schemeClr val="tx1"/>
        </a:solidFill>
        <a:latin typeface="+mn-lt"/>
        <a:ea typeface="+mn-ea"/>
        <a:cs typeface="+mn-cs"/>
      </a:defRPr>
    </a:lvl5pPr>
    <a:lvl6pPr marL="2548661" algn="l" defTabSz="1019465" rtl="0" eaLnBrk="1" latinLnBrk="0" hangingPunct="1">
      <a:defRPr sz="2007" kern="1200">
        <a:solidFill>
          <a:schemeClr val="tx1"/>
        </a:solidFill>
        <a:latin typeface="+mn-lt"/>
        <a:ea typeface="+mn-ea"/>
        <a:cs typeface="+mn-cs"/>
      </a:defRPr>
    </a:lvl6pPr>
    <a:lvl7pPr marL="3058394" algn="l" defTabSz="1019465" rtl="0" eaLnBrk="1" latinLnBrk="0" hangingPunct="1">
      <a:defRPr sz="2007" kern="1200">
        <a:solidFill>
          <a:schemeClr val="tx1"/>
        </a:solidFill>
        <a:latin typeface="+mn-lt"/>
        <a:ea typeface="+mn-ea"/>
        <a:cs typeface="+mn-cs"/>
      </a:defRPr>
    </a:lvl7pPr>
    <a:lvl8pPr marL="3568126" algn="l" defTabSz="1019465" rtl="0" eaLnBrk="1" latinLnBrk="0" hangingPunct="1">
      <a:defRPr sz="2007" kern="1200">
        <a:solidFill>
          <a:schemeClr val="tx1"/>
        </a:solidFill>
        <a:latin typeface="+mn-lt"/>
        <a:ea typeface="+mn-ea"/>
        <a:cs typeface="+mn-cs"/>
      </a:defRPr>
    </a:lvl8pPr>
    <a:lvl9pPr marL="4077858" algn="l" defTabSz="1019465" rtl="0" eaLnBrk="1" latinLnBrk="0" hangingPunct="1">
      <a:defRPr sz="200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5DABDE-D6D5-B145-9B22-2C960DE05A23}">
          <p14:sldIdLst>
            <p14:sldId id="299"/>
            <p14:sldId id="327"/>
            <p14:sldId id="358"/>
            <p14:sldId id="387"/>
            <p14:sldId id="388"/>
            <p14:sldId id="435"/>
            <p14:sldId id="437"/>
            <p14:sldId id="390"/>
            <p14:sldId id="391"/>
            <p14:sldId id="393"/>
            <p14:sldId id="395"/>
            <p14:sldId id="396"/>
            <p14:sldId id="397"/>
            <p14:sldId id="398"/>
            <p14:sldId id="394"/>
            <p14:sldId id="442"/>
            <p14:sldId id="400"/>
            <p14:sldId id="401"/>
            <p14:sldId id="432"/>
            <p14:sldId id="433"/>
            <p14:sldId id="438"/>
            <p14:sldId id="440"/>
            <p14:sldId id="406"/>
            <p14:sldId id="441"/>
            <p14:sldId id="430"/>
            <p14:sldId id="431"/>
            <p14:sldId id="428"/>
            <p14:sldId id="411"/>
            <p14:sldId id="425"/>
            <p14:sldId id="427"/>
          </p14:sldIdLst>
        </p14:section>
        <p14:section name="Untitled Section" id="{6754361F-05E7-FB4F-87D0-842F13855E9C}">
          <p14:sldIdLst>
            <p14:sldId id="363"/>
            <p14:sldId id="415"/>
            <p14:sldId id="416"/>
            <p14:sldId id="417"/>
            <p14:sldId id="419"/>
            <p14:sldId id="418"/>
            <p14:sldId id="423"/>
            <p14:sldId id="420"/>
            <p14:sldId id="422"/>
            <p14:sldId id="326"/>
            <p14:sldId id="421"/>
            <p14:sldId id="366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40" autoAdjust="0"/>
    <p:restoredTop sz="86395" autoAdjust="0"/>
  </p:normalViewPr>
  <p:slideViewPr>
    <p:cSldViewPr snapToGrid="0" showGuides="1">
      <p:cViewPr varScale="1">
        <p:scale>
          <a:sx n="98" d="100"/>
          <a:sy n="98" d="100"/>
        </p:scale>
        <p:origin x="224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1763" y="477838"/>
            <a:ext cx="7459662" cy="4122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9465" rtl="0" eaLnBrk="1" latinLnBrk="0" hangingPunct="1">
      <a:defRPr sz="1561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509732" algn="l" defTabSz="1019465" rtl="0" eaLnBrk="1" latinLnBrk="0" hangingPunct="1">
      <a:defRPr sz="1561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1019465" algn="l" defTabSz="1019465" rtl="0" eaLnBrk="1" latinLnBrk="0" hangingPunct="1">
      <a:defRPr sz="1561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529197" algn="l" defTabSz="1019465" rtl="0" eaLnBrk="1" latinLnBrk="0" hangingPunct="1">
      <a:defRPr sz="1561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2038929" algn="l" defTabSz="1019465" rtl="0" eaLnBrk="1" latinLnBrk="0" hangingPunct="1">
      <a:defRPr sz="1561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548661" algn="l" defTabSz="1019465" rtl="0" eaLnBrk="1" latinLnBrk="0" hangingPunct="1">
      <a:defRPr sz="1338" kern="1200">
        <a:solidFill>
          <a:schemeClr val="tx1"/>
        </a:solidFill>
        <a:latin typeface="+mn-lt"/>
        <a:ea typeface="+mn-ea"/>
        <a:cs typeface="+mn-cs"/>
      </a:defRPr>
    </a:lvl6pPr>
    <a:lvl7pPr marL="3058394" algn="l" defTabSz="1019465" rtl="0" eaLnBrk="1" latinLnBrk="0" hangingPunct="1">
      <a:defRPr sz="1338" kern="1200">
        <a:solidFill>
          <a:schemeClr val="tx1"/>
        </a:solidFill>
        <a:latin typeface="+mn-lt"/>
        <a:ea typeface="+mn-ea"/>
        <a:cs typeface="+mn-cs"/>
      </a:defRPr>
    </a:lvl7pPr>
    <a:lvl8pPr marL="3568126" algn="l" defTabSz="1019465" rtl="0" eaLnBrk="1" latinLnBrk="0" hangingPunct="1">
      <a:defRPr sz="1338" kern="1200">
        <a:solidFill>
          <a:schemeClr val="tx1"/>
        </a:solidFill>
        <a:latin typeface="+mn-lt"/>
        <a:ea typeface="+mn-ea"/>
        <a:cs typeface="+mn-cs"/>
      </a:defRPr>
    </a:lvl8pPr>
    <a:lvl9pPr marL="4077858" algn="l" defTabSz="1019465" rtl="0" eaLnBrk="1" latinLnBrk="0" hangingPunct="1">
      <a:defRPr sz="13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" y="481013"/>
            <a:ext cx="7456488" cy="4121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9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85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34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65991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0388" y="568325"/>
            <a:ext cx="7958137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42484E"/>
                </a:solidFill>
                <a:effectLst/>
                <a:latin typeface="Roboto" panose="02000000000000000000" pitchFamily="2" charset="0"/>
              </a:rPr>
              <a:t>Here in this formula, we can see that immunization coverage is calculated by +dividing doses given--the numerator--by the target population--+the denominator--and multiplied by a +factor of 100 to get a percentage</a:t>
            </a:r>
            <a:r>
              <a:rPr lang="en-US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8890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0388" y="568325"/>
            <a:ext cx="7958137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42484E"/>
                </a:solidFill>
                <a:effectLst/>
                <a:latin typeface="Roboto" panose="02000000000000000000" pitchFamily="2" charset="0"/>
              </a:rPr>
              <a:t>Here in this formula, we can see that immunization coverage is calculated by +dividing doses given--the numerator--by the target population--+the denominator--and multiplied by a +factor of 100 to get a percentage</a:t>
            </a:r>
            <a:r>
              <a:rPr lang="en-US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4683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0388" y="568325"/>
            <a:ext cx="7958137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42484E"/>
                </a:solidFill>
                <a:effectLst/>
                <a:latin typeface="Roboto" panose="02000000000000000000" pitchFamily="2" charset="0"/>
              </a:rPr>
              <a:t>Here in this formula, we can see that immunization coverage is calculated by +dividing doses given--the numerator--by the target population--+the denominator--and multiplied by a +factor of 100 to get a percentage</a:t>
            </a:r>
            <a:r>
              <a:rPr lang="en-US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42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0388" y="568325"/>
            <a:ext cx="7958137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42484E"/>
                </a:solidFill>
                <a:effectLst/>
                <a:latin typeface="Roboto" panose="02000000000000000000" pitchFamily="2" charset="0"/>
              </a:rPr>
              <a:t>Here in this formula, we can see that immunization coverage is calculated by +dividing doses given--the numerator--by the target population--+the denominator--and multiplied by a +factor of 100 to get a percentage</a:t>
            </a:r>
            <a:r>
              <a:rPr lang="en-US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5378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256944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271968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14498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48269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29890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052951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60388" y="568325"/>
            <a:ext cx="7958137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42484E"/>
                </a:solidFill>
                <a:effectLst/>
                <a:latin typeface="Roboto" panose="02000000000000000000" pitchFamily="2" charset="0"/>
              </a:rPr>
              <a:t>Here in this formula, we can see that immunization coverage is calculated by +dividing doses given--the numerator--by the target population--+the denominator--and multiplied by a +factor of 100 to get a percentage</a:t>
            </a:r>
            <a:r>
              <a:rPr lang="en-US" cap="none" dirty="0">
                <a:solidFill>
                  <a:srgbClr val="000000"/>
                </a:solidFill>
                <a:effectLst/>
                <a:latin typeface="Lato" panose="020B0604020202020204" charset="0"/>
                <a:cs typeface="Lato" panose="020B0604020202020204" charset="0"/>
                <a:sym typeface="Lato" panose="020B0604020202020204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7121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96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2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97499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6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470988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27098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1763" y="477838"/>
            <a:ext cx="745966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44212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3679488" cy="755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176" y="3201902"/>
            <a:ext cx="3735141" cy="111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776182" y="-4932586"/>
            <a:ext cx="18504911" cy="16360655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9" y="503976"/>
            <a:ext cx="1254045" cy="112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880" y="2719263"/>
            <a:ext cx="11798558" cy="1056955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1253" y="4047053"/>
            <a:ext cx="8937978" cy="75246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80162" y="9059610"/>
            <a:ext cx="683974" cy="6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2231016" y="548197"/>
            <a:ext cx="902846" cy="88700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2231016" y="548197"/>
            <a:ext cx="902846" cy="88700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2231016" y="569416"/>
            <a:ext cx="902846" cy="88700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31225" y="545977"/>
            <a:ext cx="11459553" cy="881962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465" y="801467"/>
            <a:ext cx="11798558" cy="402484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468" y="2012419"/>
            <a:ext cx="5297239" cy="3519099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888218" y="150494"/>
            <a:ext cx="1450376" cy="433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39963" y="1918654"/>
            <a:ext cx="10098305" cy="45280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9908" y="796951"/>
            <a:ext cx="8524743" cy="633474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sz="180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72" y="735151"/>
            <a:ext cx="7372317" cy="695274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2231016" y="569416"/>
            <a:ext cx="902846" cy="8870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18592" y="655457"/>
            <a:ext cx="727702" cy="7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729" y="3449344"/>
            <a:ext cx="2209558" cy="66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621" y="3401280"/>
            <a:ext cx="4552705" cy="75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4451178" y="6257731"/>
            <a:ext cx="477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41987" y="8047356"/>
            <a:ext cx="683974" cy="67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209992"/>
            <a:ext cx="1367948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800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49619" y="839968"/>
            <a:ext cx="566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621" y="1450203"/>
            <a:ext cx="2184454" cy="1719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49621" y="3270942"/>
            <a:ext cx="3259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49620" y="3576282"/>
            <a:ext cx="3259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588124" y="839969"/>
            <a:ext cx="1823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485983" y="2507940"/>
            <a:ext cx="3259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505157" y="1801003"/>
            <a:ext cx="325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829906" y="6225737"/>
            <a:ext cx="974307" cy="1153124"/>
            <a:chOff x="5435963" y="4261895"/>
            <a:chExt cx="868362" cy="104609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23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910151" y="6225737"/>
            <a:ext cx="974307" cy="1153124"/>
            <a:chOff x="4397165" y="4261895"/>
            <a:chExt cx="868362" cy="104609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23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454564" y="4697954"/>
            <a:ext cx="1197238" cy="1153124"/>
            <a:chOff x="2187657" y="4261895"/>
            <a:chExt cx="1067052" cy="104609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23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3034558" y="6185010"/>
            <a:ext cx="974307" cy="1307013"/>
            <a:chOff x="3374595" y="4261895"/>
            <a:chExt cx="868362" cy="11856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362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800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79553" y="4697955"/>
            <a:ext cx="974307" cy="1503478"/>
            <a:chOff x="160028" y="4261895"/>
            <a:chExt cx="868362" cy="13639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0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317060" y="4697956"/>
            <a:ext cx="984998" cy="1153124"/>
            <a:chOff x="1173842" y="4261895"/>
            <a:chExt cx="877891" cy="104609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23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800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80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80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80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 sz="180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837077" y="880987"/>
            <a:ext cx="264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839747" y="1263529"/>
            <a:ext cx="264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49620" y="4023799"/>
            <a:ext cx="300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5600109" y="4139151"/>
            <a:ext cx="3323220" cy="3264901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800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1733608" y="5928122"/>
            <a:ext cx="1496194" cy="1475925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800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9135897" y="5278581"/>
            <a:ext cx="2163438" cy="2125471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800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9048974" y="548336"/>
            <a:ext cx="4634891" cy="455610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829827" y="2414423"/>
            <a:ext cx="3323220" cy="3264901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616396" y="3308906"/>
            <a:ext cx="1496194" cy="1475925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385140" y="2984138"/>
            <a:ext cx="2163438" cy="2125471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8425598" y="1768819"/>
            <a:ext cx="4634891" cy="455610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616397" y="4799883"/>
            <a:ext cx="1487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393911" y="5173071"/>
            <a:ext cx="2154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829827" y="5664281"/>
            <a:ext cx="332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8425598" y="6262522"/>
            <a:ext cx="4634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5177687" y="545976"/>
            <a:ext cx="3324116" cy="70557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3012907" y="1719047"/>
            <a:ext cx="2164779" cy="70557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757357" y="1719047"/>
            <a:ext cx="2164779" cy="70557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8414596" y="1719047"/>
            <a:ext cx="2164779" cy="70557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934614" y="156677"/>
            <a:ext cx="467501" cy="2657241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5233770" y="113073"/>
            <a:ext cx="467501" cy="2744447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839744" y="1251546"/>
            <a:ext cx="0" cy="467501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35538" y="2270698"/>
            <a:ext cx="286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4242492" y="2935969"/>
            <a:ext cx="3679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4393955" y="4752186"/>
            <a:ext cx="2164779" cy="70557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839744" y="4752186"/>
            <a:ext cx="3324116" cy="70557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4393955" y="5602559"/>
            <a:ext cx="2164779" cy="70557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839744" y="5602559"/>
            <a:ext cx="3324116" cy="70557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736" y="4190465"/>
            <a:ext cx="1111458" cy="112345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901" y="6042494"/>
            <a:ext cx="1132833" cy="110245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63613" y="6057768"/>
            <a:ext cx="1100771" cy="1417439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695063" y="3069002"/>
            <a:ext cx="872833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206450" y="3824298"/>
            <a:ext cx="190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222856" y="5718500"/>
            <a:ext cx="190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2062783" y="5755071"/>
            <a:ext cx="190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17841" y="4190459"/>
            <a:ext cx="1111458" cy="142793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2149990" y="3882923"/>
            <a:ext cx="190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2231016" y="548197"/>
            <a:ext cx="902846" cy="88700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0" y="3293864"/>
            <a:ext cx="1502289" cy="1475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40" y="2969094"/>
            <a:ext cx="2163438" cy="21254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29" y="2399379"/>
            <a:ext cx="3323221" cy="326490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97" y="1753772"/>
            <a:ext cx="4637495" cy="455611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64" y="2969094"/>
            <a:ext cx="2163438" cy="21254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07" y="2969094"/>
            <a:ext cx="2163438" cy="21254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450" y="2969094"/>
            <a:ext cx="2163438" cy="21254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291" y="2969094"/>
            <a:ext cx="2163438" cy="21254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77" y="3293864"/>
            <a:ext cx="1502289" cy="1475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77" y="1435272"/>
            <a:ext cx="1502289" cy="1475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77" y="5117792"/>
            <a:ext cx="1502289" cy="1475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14" y="1449632"/>
            <a:ext cx="4637495" cy="455611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38" y="2399379"/>
            <a:ext cx="3323221" cy="326490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824" y="2399379"/>
            <a:ext cx="3323221" cy="326490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97" y="2399379"/>
            <a:ext cx="3323221" cy="326490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95" y="1449632"/>
            <a:ext cx="4637495" cy="455611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49" y="1449632"/>
            <a:ext cx="4637495" cy="455611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98" y="1501783"/>
            <a:ext cx="4637495" cy="455611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04" y="572868"/>
            <a:ext cx="1502289" cy="1475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04" y="5108673"/>
            <a:ext cx="1502289" cy="1475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96" y="572868"/>
            <a:ext cx="1502289" cy="1475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701" y="2845330"/>
            <a:ext cx="1502289" cy="1475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96" y="5117792"/>
            <a:ext cx="1502289" cy="1475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4" y="2845330"/>
            <a:ext cx="1502289" cy="1475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5114496" y="391147"/>
            <a:ext cx="2097863" cy="8424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2231016" y="548197"/>
            <a:ext cx="902846" cy="88700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2231016" y="548197"/>
            <a:ext cx="902846" cy="88700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2231016" y="569416"/>
            <a:ext cx="902846" cy="88700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2231016" y="548197"/>
            <a:ext cx="902846" cy="88700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2231016" y="548197"/>
            <a:ext cx="902846" cy="88700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2231016" y="548197"/>
            <a:ext cx="902846" cy="88700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2231016" y="548197"/>
            <a:ext cx="902846" cy="88700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3" y="545977"/>
            <a:ext cx="161994" cy="8819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2.png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78" y="545977"/>
            <a:ext cx="10729848" cy="88196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478" y="1494100"/>
            <a:ext cx="11798558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833698" y="1427939"/>
            <a:ext cx="445483" cy="43766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833698" y="1954174"/>
            <a:ext cx="445483" cy="43766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833698" y="2480409"/>
            <a:ext cx="445483" cy="4376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833698" y="3006644"/>
            <a:ext cx="445483" cy="4376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833698" y="3532879"/>
            <a:ext cx="445483" cy="4376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4004951" y="944090"/>
            <a:ext cx="9743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4004951" y="2562144"/>
            <a:ext cx="9743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3893486" y="3831090"/>
            <a:ext cx="1197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4004951" y="5100041"/>
            <a:ext cx="9743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9B469-2297-4ED1-90BA-D80BCD4C6A53}"/>
              </a:ext>
            </a:extLst>
          </p:cNvPr>
          <p:cNvSpPr txBox="1"/>
          <p:nvPr userDrawn="1"/>
        </p:nvSpPr>
        <p:spPr>
          <a:xfrm>
            <a:off x="-1924424" y="5704978"/>
            <a:ext cx="164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CE32C-F77D-4BFB-8062-E2BBF300B7C9}"/>
              </a:ext>
            </a:extLst>
          </p:cNvPr>
          <p:cNvSpPr txBox="1"/>
          <p:nvPr userDrawn="1"/>
        </p:nvSpPr>
        <p:spPr>
          <a:xfrm>
            <a:off x="-1952217" y="4126271"/>
            <a:ext cx="1669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4004951" y="6341899"/>
            <a:ext cx="9743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4004951" y="7652730"/>
            <a:ext cx="9743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4040682" y="6727706"/>
            <a:ext cx="902846" cy="88700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4040682" y="5469909"/>
            <a:ext cx="902846" cy="88700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4040682" y="2928383"/>
            <a:ext cx="902846" cy="88700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4040682" y="4248081"/>
            <a:ext cx="902846" cy="88700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4040682" y="0"/>
            <a:ext cx="902846" cy="88700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4040682" y="1659435"/>
            <a:ext cx="902846" cy="88700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80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 sz="1800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D23FF8-9BC3-4B67-98AD-6314CF64421A}"/>
              </a:ext>
            </a:extLst>
          </p:cNvPr>
          <p:cNvSpPr txBox="1"/>
          <p:nvPr userDrawn="1"/>
        </p:nvSpPr>
        <p:spPr>
          <a:xfrm>
            <a:off x="-3354216" y="6527560"/>
            <a:ext cx="307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28087"/>
            <a:ext cx="1502289" cy="147592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28" y="-2260875"/>
            <a:ext cx="2163438" cy="212547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94" y="-3400304"/>
            <a:ext cx="3323221" cy="3264901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08" y="-4708272"/>
            <a:ext cx="4637495" cy="455611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35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35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31" indent="-342913" algn="l" defTabSz="914435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49" indent="-342913" algn="l" defTabSz="914435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66" indent="-342913" algn="l" defTabSz="914435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83" indent="-342913" algn="l" defTabSz="914435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7" indent="-228609" algn="l" defTabSz="9144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5" indent="-228609" algn="l" defTabSz="9144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32" indent="-228609" algn="l" defTabSz="9144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50" indent="-228609" algn="l" defTabSz="91443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7" algn="l" defTabSz="9144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5" algn="l" defTabSz="9144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3" algn="l" defTabSz="9144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71" algn="l" defTabSz="9144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8" algn="l" defTabSz="9144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6" algn="l" defTabSz="9144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4" algn="l" defTabSz="9144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41" algn="l" defTabSz="91443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40" userDrawn="1">
          <p15:clr>
            <a:srgbClr val="F26B43"/>
          </p15:clr>
        </p15:guide>
        <p15:guide id="2" pos="4309" userDrawn="1">
          <p15:clr>
            <a:srgbClr val="F26B43"/>
          </p15:clr>
        </p15:guide>
        <p15:guide id="3" pos="377" userDrawn="1">
          <p15:clr>
            <a:srgbClr val="F26B43"/>
          </p15:clr>
        </p15:guide>
        <p15:guide id="4" pos="942" userDrawn="1">
          <p15:clr>
            <a:srgbClr val="F26B43"/>
          </p15:clr>
        </p15:guide>
        <p15:guide id="5" pos="1508" userDrawn="1">
          <p15:clr>
            <a:srgbClr val="F26B43"/>
          </p15:clr>
        </p15:guide>
        <p15:guide id="6" pos="7701" userDrawn="1">
          <p15:clr>
            <a:srgbClr val="F26B43"/>
          </p15:clr>
        </p15:guide>
        <p15:guide id="7" pos="8267" userDrawn="1">
          <p15:clr>
            <a:srgbClr val="F26B43"/>
          </p15:clr>
        </p15:guide>
        <p15:guide id="8" orient="horz" pos="344" userDrawn="1">
          <p15:clr>
            <a:srgbClr val="F26B43"/>
          </p15:clr>
        </p15:guide>
        <p15:guide id="9" orient="horz" pos="899" userDrawn="1">
          <p15:clr>
            <a:srgbClr val="F26B43"/>
          </p15:clr>
        </p15:guide>
        <p15:guide id="10" orient="horz" pos="1296" userDrawn="1">
          <p15:clr>
            <a:srgbClr val="F26B43"/>
          </p15:clr>
        </p15:guide>
        <p15:guide id="11" orient="horz" pos="3783" userDrawn="1">
          <p15:clr>
            <a:srgbClr val="F26B43"/>
          </p15:clr>
        </p15:guide>
        <p15:guide id="12" orient="horz" pos="4154" userDrawn="1">
          <p15:clr>
            <a:srgbClr val="F26B43"/>
          </p15:clr>
        </p15:guide>
        <p15:guide id="13" pos="71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1.mp3"/><Relationship Id="rId7" Type="http://schemas.openxmlformats.org/officeDocument/2006/relationships/image" Target="../media/image14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3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.xml"/><Relationship Id="rId6" Type="http://schemas.openxmlformats.org/officeDocument/2006/relationships/image" Target="../media/image37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743744" y="350837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4" y="3255546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693527" y="-3799665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00" y="808039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2295029" y="2660342"/>
            <a:ext cx="10515600" cy="123792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r>
              <a:rPr lang="en-US" dirty="0"/>
              <a:t>Aggregate Customization images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1431136" y="4022250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typeface="Rubik" pitchFamily="2" charset="-79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92038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"/>
    </mc:Choice>
    <mc:Fallback xmlns="">
      <p:transition spd="slow" advTm="13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6" grpId="0"/>
      <p:bldP spid="7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5E0515A6-F6C3-EB7D-FC1E-9F22C4F0E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8674" y="1050634"/>
            <a:ext cx="1522142" cy="1522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AD28D-71D7-A27B-2F2E-9EEF0D909685}"/>
              </a:ext>
            </a:extLst>
          </p:cNvPr>
          <p:cNvSpPr txBox="1"/>
          <p:nvPr/>
        </p:nvSpPr>
        <p:spPr>
          <a:xfrm>
            <a:off x="5340010" y="2572780"/>
            <a:ext cx="2999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NO" sz="2400" dirty="0"/>
              <a:t>Training databases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ED3721-A6C7-0EDE-4023-01859B930C8F}"/>
              </a:ext>
            </a:extLst>
          </p:cNvPr>
          <p:cNvCxnSpPr/>
          <p:nvPr/>
        </p:nvCxnSpPr>
        <p:spPr>
          <a:xfrm>
            <a:off x="6839744" y="3006661"/>
            <a:ext cx="0" cy="680936"/>
          </a:xfrm>
          <a:prstGeom prst="line">
            <a:avLst/>
          </a:prstGeom>
          <a:ln w="57150" cap="rnd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1C959E-7492-07C5-BED9-7470115606C5}"/>
              </a:ext>
            </a:extLst>
          </p:cNvPr>
          <p:cNvCxnSpPr>
            <a:cxnSpLocks/>
          </p:cNvCxnSpPr>
          <p:nvPr/>
        </p:nvCxnSpPr>
        <p:spPr>
          <a:xfrm>
            <a:off x="6839744" y="3687597"/>
            <a:ext cx="2197768" cy="0"/>
          </a:xfrm>
          <a:prstGeom prst="line">
            <a:avLst/>
          </a:prstGeom>
          <a:ln w="57150" cap="rnd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0014AF-A156-B85D-6087-BA7EF439828C}"/>
              </a:ext>
            </a:extLst>
          </p:cNvPr>
          <p:cNvCxnSpPr>
            <a:cxnSpLocks/>
          </p:cNvCxnSpPr>
          <p:nvPr/>
        </p:nvCxnSpPr>
        <p:spPr>
          <a:xfrm>
            <a:off x="4593849" y="3687597"/>
            <a:ext cx="2245894" cy="0"/>
          </a:xfrm>
          <a:prstGeom prst="line">
            <a:avLst/>
          </a:prstGeom>
          <a:ln w="57150" cap="rnd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D2C92-43E0-F451-8001-E37D933750FA}"/>
              </a:ext>
            </a:extLst>
          </p:cNvPr>
          <p:cNvCxnSpPr>
            <a:cxnSpLocks/>
          </p:cNvCxnSpPr>
          <p:nvPr/>
        </p:nvCxnSpPr>
        <p:spPr>
          <a:xfrm>
            <a:off x="4593849" y="3687601"/>
            <a:ext cx="0" cy="481261"/>
          </a:xfrm>
          <a:prstGeom prst="line">
            <a:avLst/>
          </a:prstGeom>
          <a:ln w="57150" cap="rnd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E86BED-17D0-643D-E93E-DE60BADE7A6A}"/>
              </a:ext>
            </a:extLst>
          </p:cNvPr>
          <p:cNvCxnSpPr>
            <a:cxnSpLocks/>
          </p:cNvCxnSpPr>
          <p:nvPr/>
        </p:nvCxnSpPr>
        <p:spPr>
          <a:xfrm>
            <a:off x="9045533" y="3695622"/>
            <a:ext cx="0" cy="481261"/>
          </a:xfrm>
          <a:prstGeom prst="line">
            <a:avLst/>
          </a:prstGeom>
          <a:ln w="57150" cap="rnd">
            <a:solidFill>
              <a:schemeClr val="tx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418CD4-D9F4-9318-310B-1DC976CA4507}"/>
              </a:ext>
            </a:extLst>
          </p:cNvPr>
          <p:cNvSpPr txBox="1"/>
          <p:nvPr/>
        </p:nvSpPr>
        <p:spPr>
          <a:xfrm>
            <a:off x="3599246" y="4212421"/>
            <a:ext cx="2091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1"/>
                </a:solidFill>
              </a:rPr>
              <a:t>Learner view</a:t>
            </a:r>
            <a:endParaRPr lang="en-NO" sz="24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F8AF8D-2BA4-83F2-A543-B6A74AD01754}"/>
              </a:ext>
            </a:extLst>
          </p:cNvPr>
          <p:cNvSpPr txBox="1"/>
          <p:nvPr/>
        </p:nvSpPr>
        <p:spPr>
          <a:xfrm>
            <a:off x="8091032" y="4212421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1"/>
                </a:solidFill>
              </a:rPr>
              <a:t>Admin view</a:t>
            </a:r>
            <a:endParaRPr lang="en-NO" sz="24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1F713-A3F6-6CC2-3ABF-A284746A9024}"/>
              </a:ext>
            </a:extLst>
          </p:cNvPr>
          <p:cNvSpPr txBox="1"/>
          <p:nvPr/>
        </p:nvSpPr>
        <p:spPr>
          <a:xfrm>
            <a:off x="2753727" y="4783408"/>
            <a:ext cx="332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NO" sz="2400" dirty="0">
                <a:latin typeface="Rubik Medium" panose="02000604000000020004" pitchFamily="2" charset="-79"/>
                <a:cs typeface="Rubik Medium" panose="02000604000000020004" pitchFamily="2" charset="-79"/>
              </a:rPr>
              <a:t>Example metadata</a:t>
            </a:r>
          </a:p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>
                <a:latin typeface="Rubik Medium" panose="02000604000000020004" pitchFamily="2" charset="-79"/>
                <a:cs typeface="Rubik Medium" panose="02000604000000020004" pitchFamily="2" charset="-79"/>
              </a:rPr>
              <a:t>I</a:t>
            </a:r>
            <a:r>
              <a:rPr lang="en-NO" sz="2400" dirty="0">
                <a:latin typeface="Rubik Medium" panose="02000604000000020004" pitchFamily="2" charset="-79"/>
                <a:cs typeface="Rubik Medium" panose="02000604000000020004" pitchFamily="2" charset="-79"/>
              </a:rPr>
              <a:t>tems created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63F55-8AD6-7CC3-3996-419053BC918B}"/>
              </a:ext>
            </a:extLst>
          </p:cNvPr>
          <p:cNvSpPr txBox="1"/>
          <p:nvPr/>
        </p:nvSpPr>
        <p:spPr>
          <a:xfrm>
            <a:off x="7515295" y="4783408"/>
            <a:ext cx="3651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NO" sz="2400" dirty="0">
                <a:latin typeface="Rubik Medium" panose="02000604000000020004" pitchFamily="2" charset="-79"/>
                <a:cs typeface="Rubik Medium" panose="02000604000000020004" pitchFamily="2" charset="-79"/>
              </a:rPr>
              <a:t>Can view and access</a:t>
            </a:r>
            <a:br>
              <a:rPr lang="en-NO" sz="2400" dirty="0">
                <a:latin typeface="Rubik Medium" panose="02000604000000020004" pitchFamily="2" charset="-79"/>
                <a:cs typeface="Rubik Medium" panose="02000604000000020004" pitchFamily="2" charset="-79"/>
              </a:rPr>
            </a:br>
            <a:r>
              <a:rPr lang="en-NO" sz="2400" dirty="0">
                <a:latin typeface="Rubik Medium" panose="02000604000000020004" pitchFamily="2" charset="-79"/>
                <a:cs typeface="Rubik Medium" panose="02000604000000020004" pitchFamily="2" charset="-79"/>
              </a:rPr>
              <a:t>metadata created by</a:t>
            </a:r>
            <a:br>
              <a:rPr lang="en-NO" sz="2400" dirty="0">
                <a:latin typeface="Rubik Medium" panose="02000604000000020004" pitchFamily="2" charset="-79"/>
                <a:cs typeface="Rubik Medium" panose="02000604000000020004" pitchFamily="2" charset="-79"/>
              </a:rPr>
            </a:br>
            <a:r>
              <a:rPr lang="en-NO" sz="2400" dirty="0">
                <a:latin typeface="Rubik Medium" panose="02000604000000020004" pitchFamily="2" charset="-79"/>
                <a:cs typeface="Rubik Medium" panose="02000604000000020004" pitchFamily="2" charset="-79"/>
              </a:rPr>
              <a:t>learners</a:t>
            </a:r>
          </a:p>
        </p:txBody>
      </p:sp>
    </p:spTree>
    <p:extLst>
      <p:ext uri="{BB962C8B-B14F-4D97-AF65-F5344CB8AC3E}">
        <p14:creationId xmlns:p14="http://schemas.microsoft.com/office/powerpoint/2010/main" val="423208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3148CB-4D8B-9357-65A6-BBB7A222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21" y="1846623"/>
            <a:ext cx="4216400" cy="1181100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F2E3ACC-4335-F937-0B9E-27CD4C25D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20" y="3528409"/>
            <a:ext cx="4622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1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7BAE7F4-2D0A-46B7-765A-FCAA45D60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20" y="2159385"/>
            <a:ext cx="7772400" cy="29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13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FEB9118-D3FE-6AE4-955C-2FFFDCE8F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02" y="2132118"/>
            <a:ext cx="7772400" cy="282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8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0060239-59CB-3AF1-BB38-45827EA75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12" y="1790358"/>
            <a:ext cx="4051300" cy="24511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A6F33D-E0E6-EBFF-1568-1FF05F70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44" y="1739558"/>
            <a:ext cx="4368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64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40B114-6264-F3ED-3823-991F74151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95" y="2293938"/>
            <a:ext cx="7772400" cy="25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3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6">
            <a:extLst>
              <a:ext uri="{FF2B5EF4-FFF2-40B4-BE49-F238E27FC236}">
                <a16:creationId xmlns:a16="http://schemas.microsoft.com/office/drawing/2014/main" id="{D1F98418-FDAA-6587-F2D0-37B64EBB7F0C}"/>
              </a:ext>
            </a:extLst>
          </p:cNvPr>
          <p:cNvSpPr/>
          <p:nvPr/>
        </p:nvSpPr>
        <p:spPr>
          <a:xfrm>
            <a:off x="3436937" y="1862035"/>
            <a:ext cx="7785126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solidFill>
                  <a:schemeClr val="tx1"/>
                </a:solidFill>
              </a:rPr>
              <a:t>Type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of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facility</a:t>
            </a:r>
            <a:endParaRPr lang="es-ES" sz="24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396D72-E5EE-1F54-ED0F-AF24190EDB12}"/>
              </a:ext>
            </a:extLst>
          </p:cNvPr>
          <p:cNvGrpSpPr/>
          <p:nvPr/>
        </p:nvGrpSpPr>
        <p:grpSpPr>
          <a:xfrm>
            <a:off x="9637904" y="3020448"/>
            <a:ext cx="1689080" cy="970074"/>
            <a:chOff x="9770740" y="2701933"/>
            <a:chExt cx="1689080" cy="97007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A5E49BF-EBBB-F69D-DFAC-A952B5E4D650}"/>
                </a:ext>
              </a:extLst>
            </p:cNvPr>
            <p:cNvGrpSpPr/>
            <p:nvPr/>
          </p:nvGrpSpPr>
          <p:grpSpPr>
            <a:xfrm>
              <a:off x="10111630" y="3343476"/>
              <a:ext cx="1033128" cy="328531"/>
              <a:chOff x="8476794" y="3349104"/>
              <a:chExt cx="1033128" cy="32853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74DE8B2-13A3-64EE-6B24-7F54008B5C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7331" y="3349104"/>
                <a:ext cx="2348" cy="144160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CA0888C-9DFD-D335-5770-4A799C5129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6794" y="3505141"/>
                <a:ext cx="1033128" cy="3173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49BC022-3F34-CAAF-91E1-F8FDE24A9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9805" y="3505141"/>
                <a:ext cx="0" cy="172494"/>
              </a:xfrm>
              <a:prstGeom prst="line">
                <a:avLst/>
              </a:prstGeom>
              <a:ln w="25400" cmpd="sng">
                <a:solidFill>
                  <a:schemeClr val="tx2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413A318-8444-8546-CEE7-D5ED066C44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78605" y="3493264"/>
                <a:ext cx="6754" cy="169107"/>
              </a:xfrm>
              <a:prstGeom prst="line">
                <a:avLst/>
              </a:prstGeom>
              <a:ln w="25400" cmpd="sng">
                <a:solidFill>
                  <a:schemeClr val="tx2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: Rounded Corners 16">
              <a:extLst>
                <a:ext uri="{FF2B5EF4-FFF2-40B4-BE49-F238E27FC236}">
                  <a16:creationId xmlns:a16="http://schemas.microsoft.com/office/drawing/2014/main" id="{6A73B22E-8C04-E42C-D714-4599AEABF3E7}"/>
                </a:ext>
              </a:extLst>
            </p:cNvPr>
            <p:cNvSpPr/>
            <p:nvPr/>
          </p:nvSpPr>
          <p:spPr>
            <a:xfrm>
              <a:off x="9770740" y="2701933"/>
              <a:ext cx="1689080" cy="65314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>
                  <a:solidFill>
                    <a:schemeClr val="tx1"/>
                  </a:solidFill>
                </a:rPr>
                <a:t>Referral</a:t>
              </a:r>
              <a:r>
                <a:rPr lang="es-ES" sz="2000" dirty="0">
                  <a:solidFill>
                    <a:schemeClr val="tx1"/>
                  </a:solidFill>
                </a:rPr>
                <a:t> Hospital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47C8A2-2AFD-FFC3-8BE2-A85092F0228B}"/>
              </a:ext>
            </a:extLst>
          </p:cNvPr>
          <p:cNvGrpSpPr/>
          <p:nvPr/>
        </p:nvGrpSpPr>
        <p:grpSpPr>
          <a:xfrm>
            <a:off x="7659036" y="2991636"/>
            <a:ext cx="1689080" cy="998886"/>
            <a:chOff x="7823646" y="2657936"/>
            <a:chExt cx="1689080" cy="998886"/>
          </a:xfrm>
        </p:grpSpPr>
        <p:sp>
          <p:nvSpPr>
            <p:cNvPr id="11" name="Rectangle: Rounded Corners 16">
              <a:extLst>
                <a:ext uri="{FF2B5EF4-FFF2-40B4-BE49-F238E27FC236}">
                  <a16:creationId xmlns:a16="http://schemas.microsoft.com/office/drawing/2014/main" id="{F7928F52-3A3E-7921-9B92-75E44A85DFFA}"/>
                </a:ext>
              </a:extLst>
            </p:cNvPr>
            <p:cNvSpPr/>
            <p:nvPr/>
          </p:nvSpPr>
          <p:spPr>
            <a:xfrm>
              <a:off x="7823646" y="2657936"/>
              <a:ext cx="1689080" cy="65314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>
                  <a:solidFill>
                    <a:schemeClr val="tx1"/>
                  </a:solidFill>
                </a:rPr>
                <a:t>Specialist</a:t>
              </a:r>
              <a:r>
                <a:rPr lang="es-ES" sz="2000" dirty="0">
                  <a:solidFill>
                    <a:schemeClr val="tx1"/>
                  </a:solidFill>
                </a:rPr>
                <a:t> Hospital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D1DBDAB-3F6F-EA55-777F-0DBDFA1E9B22}"/>
                </a:ext>
              </a:extLst>
            </p:cNvPr>
            <p:cNvGrpSpPr/>
            <p:nvPr/>
          </p:nvGrpSpPr>
          <p:grpSpPr>
            <a:xfrm>
              <a:off x="8125335" y="3328291"/>
              <a:ext cx="1033128" cy="328531"/>
              <a:chOff x="8357205" y="3342148"/>
              <a:chExt cx="1033128" cy="32853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44E85AA-3365-67E5-BDB8-30F4D3EDE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7742" y="3342148"/>
                <a:ext cx="2348" cy="144160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2545625-331D-C8F6-56FC-A790941452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57205" y="3498185"/>
                <a:ext cx="1033128" cy="3173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C1092FA-1490-2707-ED8D-7E75018C3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0216" y="3498185"/>
                <a:ext cx="0" cy="172494"/>
              </a:xfrm>
              <a:prstGeom prst="line">
                <a:avLst/>
              </a:prstGeom>
              <a:ln w="25400" cmpd="sng">
                <a:solidFill>
                  <a:schemeClr val="tx2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86DF191-7851-463E-8FE6-8A9CE38866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59016" y="3486308"/>
                <a:ext cx="6754" cy="169107"/>
              </a:xfrm>
              <a:prstGeom prst="line">
                <a:avLst/>
              </a:prstGeom>
              <a:ln w="25400" cmpd="sng">
                <a:solidFill>
                  <a:schemeClr val="tx2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2852A-D3C9-CB3A-6A84-86786BBD4CB6}"/>
              </a:ext>
            </a:extLst>
          </p:cNvPr>
          <p:cNvGrpSpPr/>
          <p:nvPr/>
        </p:nvGrpSpPr>
        <p:grpSpPr>
          <a:xfrm>
            <a:off x="5338171" y="2985572"/>
            <a:ext cx="2136223" cy="1020010"/>
            <a:chOff x="5110739" y="3599113"/>
            <a:chExt cx="2136223" cy="1020010"/>
          </a:xfrm>
        </p:grpSpPr>
        <p:sp>
          <p:nvSpPr>
            <p:cNvPr id="18" name="Rectangle: Rounded Corners 16">
              <a:extLst>
                <a:ext uri="{FF2B5EF4-FFF2-40B4-BE49-F238E27FC236}">
                  <a16:creationId xmlns:a16="http://schemas.microsoft.com/office/drawing/2014/main" id="{AAC49ABD-FC05-03C6-739F-30955629C7BC}"/>
                </a:ext>
              </a:extLst>
            </p:cNvPr>
            <p:cNvSpPr/>
            <p:nvPr/>
          </p:nvSpPr>
          <p:spPr>
            <a:xfrm>
              <a:off x="5110739" y="3599113"/>
              <a:ext cx="2136223" cy="65314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>
                  <a:solidFill>
                    <a:schemeClr val="tx1"/>
                  </a:solidFill>
                </a:rPr>
                <a:t>Health</a:t>
              </a:r>
              <a:r>
                <a:rPr lang="es-ES" sz="20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s-ES" sz="2000" dirty="0">
                  <a:solidFill>
                    <a:schemeClr val="tx1"/>
                  </a:solidFill>
                </a:rPr>
                <a:t>Center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30BFB4-09D4-F485-1CFC-DC221EFB29E1}"/>
                </a:ext>
              </a:extLst>
            </p:cNvPr>
            <p:cNvGrpSpPr/>
            <p:nvPr/>
          </p:nvGrpSpPr>
          <p:grpSpPr>
            <a:xfrm>
              <a:off x="5657569" y="4290592"/>
              <a:ext cx="1033128" cy="328531"/>
              <a:chOff x="7696187" y="4304449"/>
              <a:chExt cx="1033128" cy="32853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1E493EC-81F7-F008-DDC7-1E4FAE838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6724" y="4304449"/>
                <a:ext cx="2348" cy="144160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5E4A7F3-491C-8A9F-D7FF-8E1CCF4295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96187" y="4460486"/>
                <a:ext cx="1033128" cy="3173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0E003B7-5D08-DB10-BC0D-4615B559E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9198" y="4460486"/>
                <a:ext cx="0" cy="172494"/>
              </a:xfrm>
              <a:prstGeom prst="line">
                <a:avLst/>
              </a:prstGeom>
              <a:ln w="25400" cmpd="sng">
                <a:solidFill>
                  <a:schemeClr val="tx2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792F070-6747-BBE9-6A03-A7313681DE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97998" y="4448609"/>
                <a:ext cx="6754" cy="169107"/>
              </a:xfrm>
              <a:prstGeom prst="line">
                <a:avLst/>
              </a:prstGeom>
              <a:ln w="25400" cmpd="sng">
                <a:solidFill>
                  <a:schemeClr val="tx2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214BEF-78D7-C66B-D779-BFB116CF9FED}"/>
              </a:ext>
            </a:extLst>
          </p:cNvPr>
          <p:cNvGrpSpPr/>
          <p:nvPr/>
        </p:nvGrpSpPr>
        <p:grpSpPr>
          <a:xfrm>
            <a:off x="3792245" y="2877324"/>
            <a:ext cx="1689080" cy="1105575"/>
            <a:chOff x="4494661" y="2577782"/>
            <a:chExt cx="1689080" cy="1105575"/>
          </a:xfrm>
        </p:grpSpPr>
        <p:sp>
          <p:nvSpPr>
            <p:cNvPr id="25" name="Rectangle: Rounded Corners 16">
              <a:extLst>
                <a:ext uri="{FF2B5EF4-FFF2-40B4-BE49-F238E27FC236}">
                  <a16:creationId xmlns:a16="http://schemas.microsoft.com/office/drawing/2014/main" id="{E8007DA6-5311-0575-654E-DA49D1DA4D80}"/>
                </a:ext>
              </a:extLst>
            </p:cNvPr>
            <p:cNvSpPr/>
            <p:nvPr/>
          </p:nvSpPr>
          <p:spPr>
            <a:xfrm>
              <a:off x="4494661" y="2577782"/>
              <a:ext cx="1689080" cy="65314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>
                  <a:solidFill>
                    <a:schemeClr val="tx1"/>
                  </a:solidFill>
                </a:rPr>
                <a:t>Dispensary</a:t>
              </a:r>
              <a:endParaRPr lang="es-E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DB16626-4563-48AA-221F-324DCF9996A8}"/>
                </a:ext>
              </a:extLst>
            </p:cNvPr>
            <p:cNvGrpSpPr/>
            <p:nvPr/>
          </p:nvGrpSpPr>
          <p:grpSpPr>
            <a:xfrm>
              <a:off x="4721826" y="3352045"/>
              <a:ext cx="1033128" cy="331312"/>
              <a:chOff x="8581751" y="3365902"/>
              <a:chExt cx="1033128" cy="33131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825D135-55A8-336C-C5EF-FE4D5D96CE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8315" y="3365902"/>
                <a:ext cx="2348" cy="144160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EE4B3CA-A4F4-0A31-7B82-3AF97B3604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1751" y="3514957"/>
                <a:ext cx="1033128" cy="3173"/>
              </a:xfrm>
              <a:prstGeom prst="line">
                <a:avLst/>
              </a:prstGeom>
              <a:ln w="25400">
                <a:solidFill>
                  <a:schemeClr val="tx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E1003C8-688D-6EA2-EC9F-95D85F25F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1576" y="3516543"/>
                <a:ext cx="0" cy="172494"/>
              </a:xfrm>
              <a:prstGeom prst="line">
                <a:avLst/>
              </a:prstGeom>
              <a:ln w="25400" cmpd="sng">
                <a:solidFill>
                  <a:schemeClr val="tx2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5671664-39B5-4995-9D26-060BB8B88A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6579" y="3528107"/>
                <a:ext cx="6754" cy="169107"/>
              </a:xfrm>
              <a:prstGeom prst="line">
                <a:avLst/>
              </a:prstGeom>
              <a:ln w="25400" cmpd="sng">
                <a:solidFill>
                  <a:schemeClr val="tx2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BB0BCC-9682-2D4C-ED85-0771EE7F5F1C}"/>
              </a:ext>
            </a:extLst>
          </p:cNvPr>
          <p:cNvGrpSpPr/>
          <p:nvPr/>
        </p:nvGrpSpPr>
        <p:grpSpPr>
          <a:xfrm>
            <a:off x="5543946" y="4292762"/>
            <a:ext cx="1824547" cy="654581"/>
            <a:chOff x="3851592" y="4543140"/>
            <a:chExt cx="1824547" cy="6545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9A2A983-2C7C-189F-CA24-0E5BA856E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1592" y="4543140"/>
              <a:ext cx="768456" cy="63714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E81B06-2C20-67A4-6705-9EEA28315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7683" y="4560576"/>
              <a:ext cx="768456" cy="63714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5C5CEF-D29B-D8A3-6E24-EDBB1783CB70}"/>
              </a:ext>
            </a:extLst>
          </p:cNvPr>
          <p:cNvGrpSpPr/>
          <p:nvPr/>
        </p:nvGrpSpPr>
        <p:grpSpPr>
          <a:xfrm>
            <a:off x="9736507" y="4284765"/>
            <a:ext cx="1826558" cy="634274"/>
            <a:chOff x="8075956" y="4555728"/>
            <a:chExt cx="1826558" cy="634274"/>
          </a:xfrm>
        </p:grpSpPr>
        <p:grpSp>
          <p:nvGrpSpPr>
            <p:cNvPr id="35" name="Group 2">
              <a:extLst>
                <a:ext uri="{FF2B5EF4-FFF2-40B4-BE49-F238E27FC236}">
                  <a16:creationId xmlns:a16="http://schemas.microsoft.com/office/drawing/2014/main" id="{01305E40-8BCD-86C4-862A-66A7B29CFC6B}"/>
                </a:ext>
              </a:extLst>
            </p:cNvPr>
            <p:cNvGrpSpPr/>
            <p:nvPr/>
          </p:nvGrpSpPr>
          <p:grpSpPr>
            <a:xfrm>
              <a:off x="8075956" y="4560419"/>
              <a:ext cx="770465" cy="629583"/>
              <a:chOff x="1227099" y="2167467"/>
              <a:chExt cx="9748521" cy="7882468"/>
            </a:xfrm>
            <a:noFill/>
          </p:grpSpPr>
          <p:sp>
            <p:nvSpPr>
              <p:cNvPr id="49" name="Free Form 3">
                <a:extLst>
                  <a:ext uri="{FF2B5EF4-FFF2-40B4-BE49-F238E27FC236}">
                    <a16:creationId xmlns:a16="http://schemas.microsoft.com/office/drawing/2014/main" id="{FBC33617-D4EE-4992-3923-2D78E73E8958}"/>
                  </a:ext>
                </a:extLst>
              </p:cNvPr>
              <p:cNvSpPr/>
              <p:nvPr/>
            </p:nvSpPr>
            <p:spPr>
              <a:xfrm>
                <a:off x="1645920" y="2167467"/>
                <a:ext cx="8818880" cy="7854809"/>
              </a:xfrm>
              <a:custGeom>
                <a:avLst/>
                <a:gdLst/>
                <a:ahLst/>
                <a:cxnLst/>
                <a:rect l="0" t="0" r="0" b="0"/>
                <a:pathLst>
                  <a:path w="8818880" h="7854808">
                    <a:moveTo>
                      <a:pt x="8711635" y="3025422"/>
                    </a:moveTo>
                    <a:lnTo>
                      <a:pt x="6856871" y="3025422"/>
                    </a:lnTo>
                    <a:cubicBezTo>
                      <a:pt x="6797040" y="3025422"/>
                      <a:pt x="6749626" y="2976880"/>
                      <a:pt x="6749626" y="2918177"/>
                    </a:cubicBezTo>
                    <a:lnTo>
                      <a:pt x="6749626" y="107244"/>
                    </a:lnTo>
                    <a:cubicBezTo>
                      <a:pt x="6749626" y="47413"/>
                      <a:pt x="6701084" y="0"/>
                      <a:pt x="6642382" y="0"/>
                    </a:cubicBezTo>
                    <a:lnTo>
                      <a:pt x="6635608" y="0"/>
                    </a:lnTo>
                    <a:lnTo>
                      <a:pt x="2184400" y="0"/>
                    </a:lnTo>
                    <a:lnTo>
                      <a:pt x="2177626" y="0"/>
                    </a:lnTo>
                    <a:cubicBezTo>
                      <a:pt x="2117795" y="0"/>
                      <a:pt x="2070382" y="48542"/>
                      <a:pt x="2070382" y="107244"/>
                    </a:cubicBezTo>
                    <a:lnTo>
                      <a:pt x="2070382" y="2918177"/>
                    </a:lnTo>
                    <a:cubicBezTo>
                      <a:pt x="2070382" y="2978008"/>
                      <a:pt x="2021840" y="3025422"/>
                      <a:pt x="1963137" y="3025422"/>
                    </a:cubicBezTo>
                    <a:lnTo>
                      <a:pt x="107244" y="3025422"/>
                    </a:lnTo>
                    <a:cubicBezTo>
                      <a:pt x="47413" y="3025422"/>
                      <a:pt x="0" y="3073964"/>
                      <a:pt x="0" y="3132666"/>
                    </a:cubicBezTo>
                    <a:lnTo>
                      <a:pt x="0" y="7747564"/>
                    </a:lnTo>
                    <a:cubicBezTo>
                      <a:pt x="0" y="7807395"/>
                      <a:pt x="48542" y="7854808"/>
                      <a:pt x="107244" y="7854808"/>
                    </a:cubicBezTo>
                    <a:lnTo>
                      <a:pt x="2184400" y="7854808"/>
                    </a:lnTo>
                    <a:lnTo>
                      <a:pt x="6633351" y="7854808"/>
                    </a:lnTo>
                    <a:lnTo>
                      <a:pt x="8710506" y="7854808"/>
                    </a:lnTo>
                    <a:cubicBezTo>
                      <a:pt x="8770337" y="7854808"/>
                      <a:pt x="8817751" y="7806266"/>
                      <a:pt x="8817751" y="7747564"/>
                    </a:cubicBezTo>
                    <a:lnTo>
                      <a:pt x="8817751" y="3133795"/>
                    </a:lnTo>
                    <a:cubicBezTo>
                      <a:pt x="8818880" y="3073964"/>
                      <a:pt x="8770337" y="3025422"/>
                      <a:pt x="8711635" y="30254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Free Form 4">
                <a:extLst>
                  <a:ext uri="{FF2B5EF4-FFF2-40B4-BE49-F238E27FC236}">
                    <a16:creationId xmlns:a16="http://schemas.microsoft.com/office/drawing/2014/main" id="{DE5ED490-BF6C-EDFF-6484-60BA3CB37BED}"/>
                  </a:ext>
                </a:extLst>
              </p:cNvPr>
              <p:cNvSpPr/>
              <p:nvPr/>
            </p:nvSpPr>
            <p:spPr>
              <a:xfrm>
                <a:off x="5235788" y="3535677"/>
                <a:ext cx="1693334" cy="1693334"/>
              </a:xfrm>
              <a:custGeom>
                <a:avLst/>
                <a:gdLst/>
                <a:ahLst/>
                <a:cxnLst/>
                <a:rect l="0" t="0" r="0" b="0"/>
                <a:pathLst>
                  <a:path w="1693333" h="1693333">
                    <a:moveTo>
                      <a:pt x="1663982" y="570088"/>
                    </a:moveTo>
                    <a:lnTo>
                      <a:pt x="1152595" y="570088"/>
                    </a:lnTo>
                    <a:cubicBezTo>
                      <a:pt x="1136791" y="570088"/>
                      <a:pt x="1123244" y="556542"/>
                      <a:pt x="1123244" y="540737"/>
                    </a:cubicBezTo>
                    <a:lnTo>
                      <a:pt x="1123244" y="29351"/>
                    </a:lnTo>
                    <a:cubicBezTo>
                      <a:pt x="1123244" y="13546"/>
                      <a:pt x="1109686" y="0"/>
                      <a:pt x="1093893" y="0"/>
                    </a:cubicBezTo>
                    <a:lnTo>
                      <a:pt x="599440" y="0"/>
                    </a:lnTo>
                    <a:cubicBezTo>
                      <a:pt x="583635" y="0"/>
                      <a:pt x="570088" y="13546"/>
                      <a:pt x="570088" y="29351"/>
                    </a:cubicBezTo>
                    <a:lnTo>
                      <a:pt x="570088" y="540737"/>
                    </a:lnTo>
                    <a:cubicBezTo>
                      <a:pt x="570088" y="556542"/>
                      <a:pt x="556542" y="570088"/>
                      <a:pt x="540737" y="570088"/>
                    </a:cubicBezTo>
                    <a:lnTo>
                      <a:pt x="29351" y="570088"/>
                    </a:lnTo>
                    <a:cubicBezTo>
                      <a:pt x="13546" y="570088"/>
                      <a:pt x="0" y="583635"/>
                      <a:pt x="0" y="599440"/>
                    </a:cubicBezTo>
                    <a:lnTo>
                      <a:pt x="0" y="1093893"/>
                    </a:lnTo>
                    <a:cubicBezTo>
                      <a:pt x="0" y="1109697"/>
                      <a:pt x="13546" y="1123244"/>
                      <a:pt x="29351" y="1123244"/>
                    </a:cubicBezTo>
                    <a:lnTo>
                      <a:pt x="540737" y="1123244"/>
                    </a:lnTo>
                    <a:cubicBezTo>
                      <a:pt x="556542" y="1123244"/>
                      <a:pt x="570088" y="1136791"/>
                      <a:pt x="570088" y="1152595"/>
                    </a:cubicBezTo>
                    <a:lnTo>
                      <a:pt x="570088" y="1663982"/>
                    </a:lnTo>
                    <a:cubicBezTo>
                      <a:pt x="570088" y="1679786"/>
                      <a:pt x="583635" y="1693333"/>
                      <a:pt x="599440" y="1693333"/>
                    </a:cubicBezTo>
                    <a:lnTo>
                      <a:pt x="1093893" y="1693333"/>
                    </a:lnTo>
                    <a:cubicBezTo>
                      <a:pt x="1109686" y="1693333"/>
                      <a:pt x="1123244" y="1679786"/>
                      <a:pt x="1123244" y="1663982"/>
                    </a:cubicBezTo>
                    <a:lnTo>
                      <a:pt x="1123244" y="1152595"/>
                    </a:lnTo>
                    <a:cubicBezTo>
                      <a:pt x="1123244" y="1136791"/>
                      <a:pt x="1136791" y="1123244"/>
                      <a:pt x="1152595" y="1123244"/>
                    </a:cubicBezTo>
                    <a:lnTo>
                      <a:pt x="1663982" y="1123244"/>
                    </a:lnTo>
                    <a:cubicBezTo>
                      <a:pt x="1679775" y="1123244"/>
                      <a:pt x="1693333" y="1109697"/>
                      <a:pt x="1693333" y="1093893"/>
                    </a:cubicBezTo>
                    <a:lnTo>
                      <a:pt x="1693333" y="599440"/>
                    </a:lnTo>
                    <a:cubicBezTo>
                      <a:pt x="1693333" y="583635"/>
                      <a:pt x="1679775" y="570088"/>
                      <a:pt x="1663982" y="570088"/>
                    </a:cubicBezTo>
                    <a:close/>
                  </a:path>
                </a:pathLst>
              </a:custGeom>
              <a:solidFill>
                <a:srgbClr val="FF8F02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 Form 5">
                <a:extLst>
                  <a:ext uri="{FF2B5EF4-FFF2-40B4-BE49-F238E27FC236}">
                    <a16:creationId xmlns:a16="http://schemas.microsoft.com/office/drawing/2014/main" id="{0FD66A16-1091-8B6F-1403-CBC9EBCEBEF2}"/>
                  </a:ext>
                </a:extLst>
              </p:cNvPr>
              <p:cNvSpPr/>
              <p:nvPr/>
            </p:nvSpPr>
            <p:spPr>
              <a:xfrm>
                <a:off x="5528168" y="7765624"/>
                <a:ext cx="1107440" cy="2248747"/>
              </a:xfrm>
              <a:custGeom>
                <a:avLst/>
                <a:gdLst/>
                <a:ahLst/>
                <a:cxnLst/>
                <a:rect l="0" t="0" r="0" b="0"/>
                <a:pathLst>
                  <a:path w="1107440" h="2248746">
                    <a:moveTo>
                      <a:pt x="1070186" y="2248746"/>
                    </a:moveTo>
                    <a:lnTo>
                      <a:pt x="36124" y="2248746"/>
                    </a:lnTo>
                    <a:cubicBezTo>
                      <a:pt x="15804" y="2248746"/>
                      <a:pt x="0" y="2231813"/>
                      <a:pt x="0" y="2212622"/>
                    </a:cubicBezTo>
                    <a:lnTo>
                      <a:pt x="0" y="36124"/>
                    </a:lnTo>
                    <a:cubicBezTo>
                      <a:pt x="0" y="15804"/>
                      <a:pt x="16933" y="0"/>
                      <a:pt x="36124" y="0"/>
                    </a:cubicBezTo>
                    <a:lnTo>
                      <a:pt x="1070186" y="0"/>
                    </a:lnTo>
                    <a:cubicBezTo>
                      <a:pt x="1090506" y="0"/>
                      <a:pt x="1106311" y="16933"/>
                      <a:pt x="1106311" y="36124"/>
                    </a:cubicBezTo>
                    <a:lnTo>
                      <a:pt x="1106311" y="2211493"/>
                    </a:lnTo>
                    <a:cubicBezTo>
                      <a:pt x="1107440" y="2231813"/>
                      <a:pt x="1090506" y="2248746"/>
                      <a:pt x="1070186" y="2248746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 Form 6">
                <a:extLst>
                  <a:ext uri="{FF2B5EF4-FFF2-40B4-BE49-F238E27FC236}">
                    <a16:creationId xmlns:a16="http://schemas.microsoft.com/office/drawing/2014/main" id="{E0740BA8-D417-4622-AE2C-2E802E5DE2DB}"/>
                  </a:ext>
                </a:extLst>
              </p:cNvPr>
              <p:cNvSpPr/>
              <p:nvPr/>
            </p:nvSpPr>
            <p:spPr>
              <a:xfrm>
                <a:off x="9010791" y="6667209"/>
                <a:ext cx="682977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1848" y="538491"/>
                      <a:pt x="666044" y="554295"/>
                      <a:pt x="646853" y="554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Free Form 7">
                <a:extLst>
                  <a:ext uri="{FF2B5EF4-FFF2-40B4-BE49-F238E27FC236}">
                    <a16:creationId xmlns:a16="http://schemas.microsoft.com/office/drawing/2014/main" id="{922D62C4-F93F-17A7-C53C-8BF39D1B95D8}"/>
                  </a:ext>
                </a:extLst>
              </p:cNvPr>
              <p:cNvSpPr/>
              <p:nvPr/>
            </p:nvSpPr>
            <p:spPr>
              <a:xfrm>
                <a:off x="9010791" y="7473242"/>
                <a:ext cx="682977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1848" y="538491"/>
                      <a:pt x="666044" y="554284"/>
                      <a:pt x="646853" y="554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Free Form 8">
                <a:extLst>
                  <a:ext uri="{FF2B5EF4-FFF2-40B4-BE49-F238E27FC236}">
                    <a16:creationId xmlns:a16="http://schemas.microsoft.com/office/drawing/2014/main" id="{CE02268A-FD4A-426F-BB04-CF6ED37D8DA1}"/>
                  </a:ext>
                </a:extLst>
              </p:cNvPr>
              <p:cNvSpPr/>
              <p:nvPr/>
            </p:nvSpPr>
            <p:spPr>
              <a:xfrm>
                <a:off x="8061388" y="6667209"/>
                <a:ext cx="682978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64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15" y="0"/>
                      <a:pt x="36124" y="0"/>
                    </a:cubicBezTo>
                    <a:lnTo>
                      <a:pt x="646864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2977" y="538491"/>
                      <a:pt x="667184" y="554295"/>
                      <a:pt x="646864" y="554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 Form 9">
                <a:extLst>
                  <a:ext uri="{FF2B5EF4-FFF2-40B4-BE49-F238E27FC236}">
                    <a16:creationId xmlns:a16="http://schemas.microsoft.com/office/drawing/2014/main" id="{16620F41-BDC2-9B79-7758-691425FCE9EE}"/>
                  </a:ext>
                </a:extLst>
              </p:cNvPr>
              <p:cNvSpPr/>
              <p:nvPr/>
            </p:nvSpPr>
            <p:spPr>
              <a:xfrm>
                <a:off x="8061388" y="7473242"/>
                <a:ext cx="682978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64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15" y="0"/>
                      <a:pt x="36124" y="0"/>
                    </a:cubicBezTo>
                    <a:lnTo>
                      <a:pt x="646864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2977" y="538491"/>
                      <a:pt x="667184" y="554284"/>
                      <a:pt x="646864" y="554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ree Form 10">
                <a:extLst>
                  <a:ext uri="{FF2B5EF4-FFF2-40B4-BE49-F238E27FC236}">
                    <a16:creationId xmlns:a16="http://schemas.microsoft.com/office/drawing/2014/main" id="{09D4C30E-CABA-A33F-9DA2-D0B0106784F7}"/>
                  </a:ext>
                </a:extLst>
              </p:cNvPr>
              <p:cNvSpPr/>
              <p:nvPr/>
            </p:nvSpPr>
            <p:spPr>
              <a:xfrm>
                <a:off x="3321191" y="6667209"/>
                <a:ext cx="682977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1848" y="538491"/>
                      <a:pt x="666044" y="554295"/>
                      <a:pt x="646853" y="554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ree Form 11">
                <a:extLst>
                  <a:ext uri="{FF2B5EF4-FFF2-40B4-BE49-F238E27FC236}">
                    <a16:creationId xmlns:a16="http://schemas.microsoft.com/office/drawing/2014/main" id="{6E551CAD-B863-7FAD-696B-24FD8876C56C}"/>
                  </a:ext>
                </a:extLst>
              </p:cNvPr>
              <p:cNvSpPr/>
              <p:nvPr/>
            </p:nvSpPr>
            <p:spPr>
              <a:xfrm>
                <a:off x="3321191" y="7473242"/>
                <a:ext cx="682977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1848" y="538491"/>
                      <a:pt x="666044" y="554284"/>
                      <a:pt x="646853" y="554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Free Form 12">
                <a:extLst>
                  <a:ext uri="{FF2B5EF4-FFF2-40B4-BE49-F238E27FC236}">
                    <a16:creationId xmlns:a16="http://schemas.microsoft.com/office/drawing/2014/main" id="{8B5D9CD2-2998-AB3E-A990-C52AEC050C8B}"/>
                  </a:ext>
                </a:extLst>
              </p:cNvPr>
              <p:cNvSpPr/>
              <p:nvPr/>
            </p:nvSpPr>
            <p:spPr>
              <a:xfrm>
                <a:off x="2371794" y="6667209"/>
                <a:ext cx="682978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2977" y="538491"/>
                      <a:pt x="667173" y="554295"/>
                      <a:pt x="646853" y="554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Free Form 13">
                <a:extLst>
                  <a:ext uri="{FF2B5EF4-FFF2-40B4-BE49-F238E27FC236}">
                    <a16:creationId xmlns:a16="http://schemas.microsoft.com/office/drawing/2014/main" id="{7390B8B6-D5FF-BA23-F967-E6487DFC204C}"/>
                  </a:ext>
                </a:extLst>
              </p:cNvPr>
              <p:cNvSpPr/>
              <p:nvPr/>
            </p:nvSpPr>
            <p:spPr>
              <a:xfrm>
                <a:off x="2371794" y="7473242"/>
                <a:ext cx="682978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2977" y="538491"/>
                      <a:pt x="667173" y="554284"/>
                      <a:pt x="646853" y="554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Free Form 14">
                <a:extLst>
                  <a:ext uri="{FF2B5EF4-FFF2-40B4-BE49-F238E27FC236}">
                    <a16:creationId xmlns:a16="http://schemas.microsoft.com/office/drawing/2014/main" id="{0F3F2734-826B-F075-C884-2B2A58C0F8EC}"/>
                  </a:ext>
                </a:extLst>
              </p:cNvPr>
              <p:cNvSpPr/>
              <p:nvPr/>
            </p:nvSpPr>
            <p:spPr>
              <a:xfrm>
                <a:off x="1227099" y="9595557"/>
                <a:ext cx="9723121" cy="428978"/>
              </a:xfrm>
              <a:custGeom>
                <a:avLst/>
                <a:gdLst/>
                <a:ahLst/>
                <a:cxnLst/>
                <a:rect l="0" t="0" r="0" b="0"/>
                <a:pathLst>
                  <a:path w="9723120" h="428977">
                    <a:moveTo>
                      <a:pt x="9675706" y="428977"/>
                    </a:moveTo>
                    <a:lnTo>
                      <a:pt x="25964" y="428977"/>
                    </a:lnTo>
                    <a:cubicBezTo>
                      <a:pt x="0" y="428977"/>
                      <a:pt x="25964" y="407528"/>
                      <a:pt x="25964" y="381564"/>
                    </a:cubicBezTo>
                    <a:lnTo>
                      <a:pt x="25964" y="47413"/>
                    </a:lnTo>
                    <a:cubicBezTo>
                      <a:pt x="25964" y="21437"/>
                      <a:pt x="0" y="0"/>
                      <a:pt x="25964" y="0"/>
                    </a:cubicBezTo>
                    <a:lnTo>
                      <a:pt x="9675706" y="0"/>
                    </a:lnTo>
                    <a:cubicBezTo>
                      <a:pt x="9701671" y="0"/>
                      <a:pt x="9723120" y="21437"/>
                      <a:pt x="9723120" y="47413"/>
                    </a:cubicBezTo>
                    <a:lnTo>
                      <a:pt x="9723120" y="381564"/>
                    </a:lnTo>
                    <a:cubicBezTo>
                      <a:pt x="9723120" y="407528"/>
                      <a:pt x="9701671" y="428977"/>
                      <a:pt x="9675706" y="428977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2">
              <a:extLst>
                <a:ext uri="{FF2B5EF4-FFF2-40B4-BE49-F238E27FC236}">
                  <a16:creationId xmlns:a16="http://schemas.microsoft.com/office/drawing/2014/main" id="{44EC6A14-2B55-4836-03B6-6FCF77A8E169}"/>
                </a:ext>
              </a:extLst>
            </p:cNvPr>
            <p:cNvGrpSpPr/>
            <p:nvPr/>
          </p:nvGrpSpPr>
          <p:grpSpPr>
            <a:xfrm>
              <a:off x="9134056" y="4555728"/>
              <a:ext cx="768458" cy="627374"/>
              <a:chOff x="1227099" y="2356834"/>
              <a:chExt cx="9723121" cy="7854811"/>
            </a:xfrm>
            <a:noFill/>
          </p:grpSpPr>
          <p:sp>
            <p:nvSpPr>
              <p:cNvPr id="37" name="Free Form 3">
                <a:extLst>
                  <a:ext uri="{FF2B5EF4-FFF2-40B4-BE49-F238E27FC236}">
                    <a16:creationId xmlns:a16="http://schemas.microsoft.com/office/drawing/2014/main" id="{6D174C34-6CBD-0CB7-E9DC-806B5FA5F3F2}"/>
                  </a:ext>
                </a:extLst>
              </p:cNvPr>
              <p:cNvSpPr/>
              <p:nvPr/>
            </p:nvSpPr>
            <p:spPr>
              <a:xfrm>
                <a:off x="1619537" y="2356834"/>
                <a:ext cx="8818884" cy="7854811"/>
              </a:xfrm>
              <a:custGeom>
                <a:avLst/>
                <a:gdLst/>
                <a:ahLst/>
                <a:cxnLst/>
                <a:rect l="0" t="0" r="0" b="0"/>
                <a:pathLst>
                  <a:path w="8818880" h="7854808">
                    <a:moveTo>
                      <a:pt x="8711635" y="3025422"/>
                    </a:moveTo>
                    <a:lnTo>
                      <a:pt x="6856871" y="3025422"/>
                    </a:lnTo>
                    <a:cubicBezTo>
                      <a:pt x="6797040" y="3025422"/>
                      <a:pt x="6749626" y="2976880"/>
                      <a:pt x="6749626" y="2918177"/>
                    </a:cubicBezTo>
                    <a:lnTo>
                      <a:pt x="6749626" y="107244"/>
                    </a:lnTo>
                    <a:cubicBezTo>
                      <a:pt x="6749626" y="47413"/>
                      <a:pt x="6701084" y="0"/>
                      <a:pt x="6642382" y="0"/>
                    </a:cubicBezTo>
                    <a:lnTo>
                      <a:pt x="6635608" y="0"/>
                    </a:lnTo>
                    <a:lnTo>
                      <a:pt x="2184400" y="0"/>
                    </a:lnTo>
                    <a:lnTo>
                      <a:pt x="2177626" y="0"/>
                    </a:lnTo>
                    <a:cubicBezTo>
                      <a:pt x="2117795" y="0"/>
                      <a:pt x="2070382" y="48542"/>
                      <a:pt x="2070382" y="107244"/>
                    </a:cubicBezTo>
                    <a:lnTo>
                      <a:pt x="2070382" y="2918177"/>
                    </a:lnTo>
                    <a:cubicBezTo>
                      <a:pt x="2070382" y="2978008"/>
                      <a:pt x="2021840" y="3025422"/>
                      <a:pt x="1963137" y="3025422"/>
                    </a:cubicBezTo>
                    <a:lnTo>
                      <a:pt x="107244" y="3025422"/>
                    </a:lnTo>
                    <a:cubicBezTo>
                      <a:pt x="47413" y="3025422"/>
                      <a:pt x="0" y="3073964"/>
                      <a:pt x="0" y="3132666"/>
                    </a:cubicBezTo>
                    <a:lnTo>
                      <a:pt x="0" y="7747564"/>
                    </a:lnTo>
                    <a:cubicBezTo>
                      <a:pt x="0" y="7807395"/>
                      <a:pt x="48542" y="7854808"/>
                      <a:pt x="107244" y="7854808"/>
                    </a:cubicBezTo>
                    <a:lnTo>
                      <a:pt x="2184400" y="7854808"/>
                    </a:lnTo>
                    <a:lnTo>
                      <a:pt x="6633351" y="7854808"/>
                    </a:lnTo>
                    <a:lnTo>
                      <a:pt x="8710506" y="7854808"/>
                    </a:lnTo>
                    <a:cubicBezTo>
                      <a:pt x="8770337" y="7854808"/>
                      <a:pt x="8817751" y="7806266"/>
                      <a:pt x="8817751" y="7747564"/>
                    </a:cubicBezTo>
                    <a:lnTo>
                      <a:pt x="8817751" y="3133795"/>
                    </a:lnTo>
                    <a:cubicBezTo>
                      <a:pt x="8818880" y="3073964"/>
                      <a:pt x="8770337" y="3025422"/>
                      <a:pt x="8711635" y="30254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ree Form 4">
                <a:extLst>
                  <a:ext uri="{FF2B5EF4-FFF2-40B4-BE49-F238E27FC236}">
                    <a16:creationId xmlns:a16="http://schemas.microsoft.com/office/drawing/2014/main" id="{3527D8B7-E508-B838-FA8D-85D30D2FFE70}"/>
                  </a:ext>
                </a:extLst>
              </p:cNvPr>
              <p:cNvSpPr/>
              <p:nvPr/>
            </p:nvSpPr>
            <p:spPr>
              <a:xfrm>
                <a:off x="5235788" y="3535677"/>
                <a:ext cx="1693334" cy="1693334"/>
              </a:xfrm>
              <a:custGeom>
                <a:avLst/>
                <a:gdLst/>
                <a:ahLst/>
                <a:cxnLst/>
                <a:rect l="0" t="0" r="0" b="0"/>
                <a:pathLst>
                  <a:path w="1693333" h="1693333">
                    <a:moveTo>
                      <a:pt x="1663982" y="570088"/>
                    </a:moveTo>
                    <a:lnTo>
                      <a:pt x="1152595" y="570088"/>
                    </a:lnTo>
                    <a:cubicBezTo>
                      <a:pt x="1136791" y="570088"/>
                      <a:pt x="1123244" y="556542"/>
                      <a:pt x="1123244" y="540737"/>
                    </a:cubicBezTo>
                    <a:lnTo>
                      <a:pt x="1123244" y="29351"/>
                    </a:lnTo>
                    <a:cubicBezTo>
                      <a:pt x="1123244" y="13546"/>
                      <a:pt x="1109686" y="0"/>
                      <a:pt x="1093893" y="0"/>
                    </a:cubicBezTo>
                    <a:lnTo>
                      <a:pt x="599440" y="0"/>
                    </a:lnTo>
                    <a:cubicBezTo>
                      <a:pt x="583635" y="0"/>
                      <a:pt x="570088" y="13546"/>
                      <a:pt x="570088" y="29351"/>
                    </a:cubicBezTo>
                    <a:lnTo>
                      <a:pt x="570088" y="540737"/>
                    </a:lnTo>
                    <a:cubicBezTo>
                      <a:pt x="570088" y="556542"/>
                      <a:pt x="556542" y="570088"/>
                      <a:pt x="540737" y="570088"/>
                    </a:cubicBezTo>
                    <a:lnTo>
                      <a:pt x="29351" y="570088"/>
                    </a:lnTo>
                    <a:cubicBezTo>
                      <a:pt x="13546" y="570088"/>
                      <a:pt x="0" y="583635"/>
                      <a:pt x="0" y="599440"/>
                    </a:cubicBezTo>
                    <a:lnTo>
                      <a:pt x="0" y="1093893"/>
                    </a:lnTo>
                    <a:cubicBezTo>
                      <a:pt x="0" y="1109697"/>
                      <a:pt x="13546" y="1123244"/>
                      <a:pt x="29351" y="1123244"/>
                    </a:cubicBezTo>
                    <a:lnTo>
                      <a:pt x="540737" y="1123244"/>
                    </a:lnTo>
                    <a:cubicBezTo>
                      <a:pt x="556542" y="1123244"/>
                      <a:pt x="570088" y="1136791"/>
                      <a:pt x="570088" y="1152595"/>
                    </a:cubicBezTo>
                    <a:lnTo>
                      <a:pt x="570088" y="1663982"/>
                    </a:lnTo>
                    <a:cubicBezTo>
                      <a:pt x="570088" y="1679786"/>
                      <a:pt x="583635" y="1693333"/>
                      <a:pt x="599440" y="1693333"/>
                    </a:cubicBezTo>
                    <a:lnTo>
                      <a:pt x="1093893" y="1693333"/>
                    </a:lnTo>
                    <a:cubicBezTo>
                      <a:pt x="1109686" y="1693333"/>
                      <a:pt x="1123244" y="1679786"/>
                      <a:pt x="1123244" y="1663982"/>
                    </a:cubicBezTo>
                    <a:lnTo>
                      <a:pt x="1123244" y="1152595"/>
                    </a:lnTo>
                    <a:cubicBezTo>
                      <a:pt x="1123244" y="1136791"/>
                      <a:pt x="1136791" y="1123244"/>
                      <a:pt x="1152595" y="1123244"/>
                    </a:cubicBezTo>
                    <a:lnTo>
                      <a:pt x="1663982" y="1123244"/>
                    </a:lnTo>
                    <a:cubicBezTo>
                      <a:pt x="1679775" y="1123244"/>
                      <a:pt x="1693333" y="1109697"/>
                      <a:pt x="1693333" y="1093893"/>
                    </a:cubicBezTo>
                    <a:lnTo>
                      <a:pt x="1693333" y="599440"/>
                    </a:lnTo>
                    <a:cubicBezTo>
                      <a:pt x="1693333" y="583635"/>
                      <a:pt x="1679775" y="570088"/>
                      <a:pt x="1663982" y="570088"/>
                    </a:cubicBezTo>
                    <a:close/>
                  </a:path>
                </a:pathLst>
              </a:custGeom>
              <a:solidFill>
                <a:srgbClr val="FF8F02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 Form 5">
                <a:extLst>
                  <a:ext uri="{FF2B5EF4-FFF2-40B4-BE49-F238E27FC236}">
                    <a16:creationId xmlns:a16="http://schemas.microsoft.com/office/drawing/2014/main" id="{B6FC71AF-9C71-3537-EEBA-A835D545236F}"/>
                  </a:ext>
                </a:extLst>
              </p:cNvPr>
              <p:cNvSpPr/>
              <p:nvPr/>
            </p:nvSpPr>
            <p:spPr>
              <a:xfrm>
                <a:off x="5528168" y="7765624"/>
                <a:ext cx="1107440" cy="2248747"/>
              </a:xfrm>
              <a:custGeom>
                <a:avLst/>
                <a:gdLst/>
                <a:ahLst/>
                <a:cxnLst/>
                <a:rect l="0" t="0" r="0" b="0"/>
                <a:pathLst>
                  <a:path w="1107440" h="2248746">
                    <a:moveTo>
                      <a:pt x="1070186" y="2248746"/>
                    </a:moveTo>
                    <a:lnTo>
                      <a:pt x="36124" y="2248746"/>
                    </a:lnTo>
                    <a:cubicBezTo>
                      <a:pt x="15804" y="2248746"/>
                      <a:pt x="0" y="2231813"/>
                      <a:pt x="0" y="2212622"/>
                    </a:cubicBezTo>
                    <a:lnTo>
                      <a:pt x="0" y="36124"/>
                    </a:lnTo>
                    <a:cubicBezTo>
                      <a:pt x="0" y="15804"/>
                      <a:pt x="16933" y="0"/>
                      <a:pt x="36124" y="0"/>
                    </a:cubicBezTo>
                    <a:lnTo>
                      <a:pt x="1070186" y="0"/>
                    </a:lnTo>
                    <a:cubicBezTo>
                      <a:pt x="1090506" y="0"/>
                      <a:pt x="1106311" y="16933"/>
                      <a:pt x="1106311" y="36124"/>
                    </a:cubicBezTo>
                    <a:lnTo>
                      <a:pt x="1106311" y="2211493"/>
                    </a:lnTo>
                    <a:cubicBezTo>
                      <a:pt x="1107440" y="2231813"/>
                      <a:pt x="1090506" y="2248746"/>
                      <a:pt x="1070186" y="2248746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 Form 6">
                <a:extLst>
                  <a:ext uri="{FF2B5EF4-FFF2-40B4-BE49-F238E27FC236}">
                    <a16:creationId xmlns:a16="http://schemas.microsoft.com/office/drawing/2014/main" id="{BCEFFC6A-BBBA-D8E4-137E-AE8DE25979A7}"/>
                  </a:ext>
                </a:extLst>
              </p:cNvPr>
              <p:cNvSpPr/>
              <p:nvPr/>
            </p:nvSpPr>
            <p:spPr>
              <a:xfrm>
                <a:off x="9010791" y="6667209"/>
                <a:ext cx="682977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1848" y="538491"/>
                      <a:pt x="666044" y="554295"/>
                      <a:pt x="646853" y="554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 Form 7">
                <a:extLst>
                  <a:ext uri="{FF2B5EF4-FFF2-40B4-BE49-F238E27FC236}">
                    <a16:creationId xmlns:a16="http://schemas.microsoft.com/office/drawing/2014/main" id="{C056D12C-37E5-6C70-9393-7634553B9CB5}"/>
                  </a:ext>
                </a:extLst>
              </p:cNvPr>
              <p:cNvSpPr/>
              <p:nvPr/>
            </p:nvSpPr>
            <p:spPr>
              <a:xfrm>
                <a:off x="9010791" y="7473242"/>
                <a:ext cx="682977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1848" y="538491"/>
                      <a:pt x="666044" y="554284"/>
                      <a:pt x="646853" y="554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 Form 8">
                <a:extLst>
                  <a:ext uri="{FF2B5EF4-FFF2-40B4-BE49-F238E27FC236}">
                    <a16:creationId xmlns:a16="http://schemas.microsoft.com/office/drawing/2014/main" id="{4B38F680-AA8B-503E-A12A-921C4F28D4EB}"/>
                  </a:ext>
                </a:extLst>
              </p:cNvPr>
              <p:cNvSpPr/>
              <p:nvPr/>
            </p:nvSpPr>
            <p:spPr>
              <a:xfrm>
                <a:off x="8061388" y="6667209"/>
                <a:ext cx="682978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64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15" y="0"/>
                      <a:pt x="36124" y="0"/>
                    </a:cubicBezTo>
                    <a:lnTo>
                      <a:pt x="646864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2977" y="538491"/>
                      <a:pt x="667184" y="554295"/>
                      <a:pt x="646864" y="554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Free Form 9">
                <a:extLst>
                  <a:ext uri="{FF2B5EF4-FFF2-40B4-BE49-F238E27FC236}">
                    <a16:creationId xmlns:a16="http://schemas.microsoft.com/office/drawing/2014/main" id="{D8263B44-EBF6-02AE-FEDE-AEA66D60DBAC}"/>
                  </a:ext>
                </a:extLst>
              </p:cNvPr>
              <p:cNvSpPr/>
              <p:nvPr/>
            </p:nvSpPr>
            <p:spPr>
              <a:xfrm>
                <a:off x="8061388" y="7473242"/>
                <a:ext cx="682978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64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15" y="0"/>
                      <a:pt x="36124" y="0"/>
                    </a:cubicBezTo>
                    <a:lnTo>
                      <a:pt x="646864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2977" y="538491"/>
                      <a:pt x="667184" y="554284"/>
                      <a:pt x="646864" y="554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 Form 10">
                <a:extLst>
                  <a:ext uri="{FF2B5EF4-FFF2-40B4-BE49-F238E27FC236}">
                    <a16:creationId xmlns:a16="http://schemas.microsoft.com/office/drawing/2014/main" id="{6B06FF21-8784-E00F-804B-0E47315C3D49}"/>
                  </a:ext>
                </a:extLst>
              </p:cNvPr>
              <p:cNvSpPr/>
              <p:nvPr/>
            </p:nvSpPr>
            <p:spPr>
              <a:xfrm>
                <a:off x="3321191" y="6667209"/>
                <a:ext cx="682977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1848" y="538491"/>
                      <a:pt x="666044" y="554295"/>
                      <a:pt x="646853" y="554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Free Form 11">
                <a:extLst>
                  <a:ext uri="{FF2B5EF4-FFF2-40B4-BE49-F238E27FC236}">
                    <a16:creationId xmlns:a16="http://schemas.microsoft.com/office/drawing/2014/main" id="{61FAFF80-875A-2DD0-4E76-DC449EBA0C38}"/>
                  </a:ext>
                </a:extLst>
              </p:cNvPr>
              <p:cNvSpPr/>
              <p:nvPr/>
            </p:nvSpPr>
            <p:spPr>
              <a:xfrm>
                <a:off x="3321191" y="7473242"/>
                <a:ext cx="682977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1848" y="538491"/>
                      <a:pt x="666044" y="554284"/>
                      <a:pt x="646853" y="554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Free Form 12">
                <a:extLst>
                  <a:ext uri="{FF2B5EF4-FFF2-40B4-BE49-F238E27FC236}">
                    <a16:creationId xmlns:a16="http://schemas.microsoft.com/office/drawing/2014/main" id="{5731EEF3-BB1C-B176-1944-824C4139FAE4}"/>
                  </a:ext>
                </a:extLst>
              </p:cNvPr>
              <p:cNvSpPr/>
              <p:nvPr/>
            </p:nvSpPr>
            <p:spPr>
              <a:xfrm>
                <a:off x="2371794" y="6667209"/>
                <a:ext cx="682978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2977" y="538491"/>
                      <a:pt x="667173" y="554295"/>
                      <a:pt x="646853" y="554295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Free Form 13">
                <a:extLst>
                  <a:ext uri="{FF2B5EF4-FFF2-40B4-BE49-F238E27FC236}">
                    <a16:creationId xmlns:a16="http://schemas.microsoft.com/office/drawing/2014/main" id="{15DF098F-7BFA-F42E-DDA1-16C053B050D0}"/>
                  </a:ext>
                </a:extLst>
              </p:cNvPr>
              <p:cNvSpPr/>
              <p:nvPr/>
            </p:nvSpPr>
            <p:spPr>
              <a:xfrm>
                <a:off x="2371794" y="7473242"/>
                <a:ext cx="682978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2977" y="538491"/>
                      <a:pt x="667173" y="554284"/>
                      <a:pt x="646853" y="55428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Free Form 14">
                <a:extLst>
                  <a:ext uri="{FF2B5EF4-FFF2-40B4-BE49-F238E27FC236}">
                    <a16:creationId xmlns:a16="http://schemas.microsoft.com/office/drawing/2014/main" id="{EF5F84B8-EFED-6B88-AB27-6ED03AFEE5EE}"/>
                  </a:ext>
                </a:extLst>
              </p:cNvPr>
              <p:cNvSpPr/>
              <p:nvPr/>
            </p:nvSpPr>
            <p:spPr>
              <a:xfrm>
                <a:off x="1227099" y="9595557"/>
                <a:ext cx="9723121" cy="428978"/>
              </a:xfrm>
              <a:custGeom>
                <a:avLst/>
                <a:gdLst/>
                <a:ahLst/>
                <a:cxnLst/>
                <a:rect l="0" t="0" r="0" b="0"/>
                <a:pathLst>
                  <a:path w="9723120" h="428977">
                    <a:moveTo>
                      <a:pt x="9675706" y="428977"/>
                    </a:moveTo>
                    <a:lnTo>
                      <a:pt x="25964" y="428977"/>
                    </a:lnTo>
                    <a:cubicBezTo>
                      <a:pt x="0" y="428977"/>
                      <a:pt x="25964" y="407528"/>
                      <a:pt x="25964" y="381564"/>
                    </a:cubicBezTo>
                    <a:lnTo>
                      <a:pt x="25964" y="47413"/>
                    </a:lnTo>
                    <a:cubicBezTo>
                      <a:pt x="25964" y="21437"/>
                      <a:pt x="0" y="0"/>
                      <a:pt x="25964" y="0"/>
                    </a:cubicBezTo>
                    <a:lnTo>
                      <a:pt x="9675706" y="0"/>
                    </a:lnTo>
                    <a:cubicBezTo>
                      <a:pt x="9701671" y="0"/>
                      <a:pt x="9723120" y="21437"/>
                      <a:pt x="9723120" y="47413"/>
                    </a:cubicBezTo>
                    <a:lnTo>
                      <a:pt x="9723120" y="381564"/>
                    </a:lnTo>
                    <a:cubicBezTo>
                      <a:pt x="9723120" y="407528"/>
                      <a:pt x="9701671" y="428977"/>
                      <a:pt x="9675706" y="428977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ECE5118-420E-90EB-D2FF-007EC896FE30}"/>
              </a:ext>
            </a:extLst>
          </p:cNvPr>
          <p:cNvGrpSpPr/>
          <p:nvPr/>
        </p:nvGrpSpPr>
        <p:grpSpPr>
          <a:xfrm>
            <a:off x="7591302" y="4295626"/>
            <a:ext cx="1824547" cy="629285"/>
            <a:chOff x="5963774" y="4559763"/>
            <a:chExt cx="1824547" cy="629285"/>
          </a:xfrm>
        </p:grpSpPr>
        <p:grpSp>
          <p:nvGrpSpPr>
            <p:cNvPr id="62" name="Group 2">
              <a:extLst>
                <a:ext uri="{FF2B5EF4-FFF2-40B4-BE49-F238E27FC236}">
                  <a16:creationId xmlns:a16="http://schemas.microsoft.com/office/drawing/2014/main" id="{EC7EFBF0-4BA3-FBE4-EF04-1F2AF5F9B0B1}"/>
                </a:ext>
              </a:extLst>
            </p:cNvPr>
            <p:cNvGrpSpPr/>
            <p:nvPr/>
          </p:nvGrpSpPr>
          <p:grpSpPr>
            <a:xfrm>
              <a:off x="5963774" y="4561493"/>
              <a:ext cx="768456" cy="627555"/>
              <a:chOff x="1227099" y="2167452"/>
              <a:chExt cx="9723121" cy="7857083"/>
            </a:xfrm>
            <a:noFill/>
          </p:grpSpPr>
          <p:sp>
            <p:nvSpPr>
              <p:cNvPr id="76" name="Free Form 3">
                <a:extLst>
                  <a:ext uri="{FF2B5EF4-FFF2-40B4-BE49-F238E27FC236}">
                    <a16:creationId xmlns:a16="http://schemas.microsoft.com/office/drawing/2014/main" id="{17CC4949-F40D-2E3D-751F-1CF310D50D04}"/>
                  </a:ext>
                </a:extLst>
              </p:cNvPr>
              <p:cNvSpPr/>
              <p:nvPr/>
            </p:nvSpPr>
            <p:spPr>
              <a:xfrm>
                <a:off x="1645907" y="2167452"/>
                <a:ext cx="8818876" cy="7854804"/>
              </a:xfrm>
              <a:custGeom>
                <a:avLst/>
                <a:gdLst/>
                <a:ahLst/>
                <a:cxnLst/>
                <a:rect l="0" t="0" r="0" b="0"/>
                <a:pathLst>
                  <a:path w="8818880" h="7854808">
                    <a:moveTo>
                      <a:pt x="8711635" y="3025422"/>
                    </a:moveTo>
                    <a:lnTo>
                      <a:pt x="6856871" y="3025422"/>
                    </a:lnTo>
                    <a:cubicBezTo>
                      <a:pt x="6797040" y="3025422"/>
                      <a:pt x="6749626" y="2976880"/>
                      <a:pt x="6749626" y="2918177"/>
                    </a:cubicBezTo>
                    <a:lnTo>
                      <a:pt x="6749626" y="107244"/>
                    </a:lnTo>
                    <a:cubicBezTo>
                      <a:pt x="6749626" y="47413"/>
                      <a:pt x="6701084" y="0"/>
                      <a:pt x="6642382" y="0"/>
                    </a:cubicBezTo>
                    <a:lnTo>
                      <a:pt x="6635608" y="0"/>
                    </a:lnTo>
                    <a:lnTo>
                      <a:pt x="2184400" y="0"/>
                    </a:lnTo>
                    <a:lnTo>
                      <a:pt x="2177626" y="0"/>
                    </a:lnTo>
                    <a:cubicBezTo>
                      <a:pt x="2117795" y="0"/>
                      <a:pt x="2070382" y="48542"/>
                      <a:pt x="2070382" y="107244"/>
                    </a:cubicBezTo>
                    <a:lnTo>
                      <a:pt x="2070382" y="2918177"/>
                    </a:lnTo>
                    <a:cubicBezTo>
                      <a:pt x="2070382" y="2978008"/>
                      <a:pt x="2021840" y="3025422"/>
                      <a:pt x="1963137" y="3025422"/>
                    </a:cubicBezTo>
                    <a:lnTo>
                      <a:pt x="107244" y="3025422"/>
                    </a:lnTo>
                    <a:cubicBezTo>
                      <a:pt x="47413" y="3025422"/>
                      <a:pt x="0" y="3073964"/>
                      <a:pt x="0" y="3132666"/>
                    </a:cubicBezTo>
                    <a:lnTo>
                      <a:pt x="0" y="7747564"/>
                    </a:lnTo>
                    <a:cubicBezTo>
                      <a:pt x="0" y="7807395"/>
                      <a:pt x="48542" y="7854808"/>
                      <a:pt x="107244" y="7854808"/>
                    </a:cubicBezTo>
                    <a:lnTo>
                      <a:pt x="2184400" y="7854808"/>
                    </a:lnTo>
                    <a:lnTo>
                      <a:pt x="6633351" y="7854808"/>
                    </a:lnTo>
                    <a:lnTo>
                      <a:pt x="8710506" y="7854808"/>
                    </a:lnTo>
                    <a:cubicBezTo>
                      <a:pt x="8770337" y="7854808"/>
                      <a:pt x="8817751" y="7806266"/>
                      <a:pt x="8817751" y="7747564"/>
                    </a:cubicBezTo>
                    <a:lnTo>
                      <a:pt x="8817751" y="3133795"/>
                    </a:lnTo>
                    <a:cubicBezTo>
                      <a:pt x="8818880" y="3073964"/>
                      <a:pt x="8770337" y="3025422"/>
                      <a:pt x="8711635" y="3025422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Free Form 4">
                <a:extLst>
                  <a:ext uri="{FF2B5EF4-FFF2-40B4-BE49-F238E27FC236}">
                    <a16:creationId xmlns:a16="http://schemas.microsoft.com/office/drawing/2014/main" id="{08D4AA15-C80B-B151-434A-8B854A64AD8B}"/>
                  </a:ext>
                </a:extLst>
              </p:cNvPr>
              <p:cNvSpPr/>
              <p:nvPr/>
            </p:nvSpPr>
            <p:spPr>
              <a:xfrm>
                <a:off x="5235788" y="3535677"/>
                <a:ext cx="1693334" cy="1693334"/>
              </a:xfrm>
              <a:custGeom>
                <a:avLst/>
                <a:gdLst/>
                <a:ahLst/>
                <a:cxnLst/>
                <a:rect l="0" t="0" r="0" b="0"/>
                <a:pathLst>
                  <a:path w="1693333" h="1693333">
                    <a:moveTo>
                      <a:pt x="1663982" y="570088"/>
                    </a:moveTo>
                    <a:lnTo>
                      <a:pt x="1152595" y="570088"/>
                    </a:lnTo>
                    <a:cubicBezTo>
                      <a:pt x="1136791" y="570088"/>
                      <a:pt x="1123244" y="556542"/>
                      <a:pt x="1123244" y="540737"/>
                    </a:cubicBezTo>
                    <a:lnTo>
                      <a:pt x="1123244" y="29351"/>
                    </a:lnTo>
                    <a:cubicBezTo>
                      <a:pt x="1123244" y="13546"/>
                      <a:pt x="1109686" y="0"/>
                      <a:pt x="1093893" y="0"/>
                    </a:cubicBezTo>
                    <a:lnTo>
                      <a:pt x="599440" y="0"/>
                    </a:lnTo>
                    <a:cubicBezTo>
                      <a:pt x="583635" y="0"/>
                      <a:pt x="570088" y="13546"/>
                      <a:pt x="570088" y="29351"/>
                    </a:cubicBezTo>
                    <a:lnTo>
                      <a:pt x="570088" y="540737"/>
                    </a:lnTo>
                    <a:cubicBezTo>
                      <a:pt x="570088" y="556542"/>
                      <a:pt x="556542" y="570088"/>
                      <a:pt x="540737" y="570088"/>
                    </a:cubicBezTo>
                    <a:lnTo>
                      <a:pt x="29351" y="570088"/>
                    </a:lnTo>
                    <a:cubicBezTo>
                      <a:pt x="13546" y="570088"/>
                      <a:pt x="0" y="583635"/>
                      <a:pt x="0" y="599440"/>
                    </a:cubicBezTo>
                    <a:lnTo>
                      <a:pt x="0" y="1093893"/>
                    </a:lnTo>
                    <a:cubicBezTo>
                      <a:pt x="0" y="1109697"/>
                      <a:pt x="13546" y="1123244"/>
                      <a:pt x="29351" y="1123244"/>
                    </a:cubicBezTo>
                    <a:lnTo>
                      <a:pt x="540737" y="1123244"/>
                    </a:lnTo>
                    <a:cubicBezTo>
                      <a:pt x="556542" y="1123244"/>
                      <a:pt x="570088" y="1136791"/>
                      <a:pt x="570088" y="1152595"/>
                    </a:cubicBezTo>
                    <a:lnTo>
                      <a:pt x="570088" y="1663982"/>
                    </a:lnTo>
                    <a:cubicBezTo>
                      <a:pt x="570088" y="1679786"/>
                      <a:pt x="583635" y="1693333"/>
                      <a:pt x="599440" y="1693333"/>
                    </a:cubicBezTo>
                    <a:lnTo>
                      <a:pt x="1093893" y="1693333"/>
                    </a:lnTo>
                    <a:cubicBezTo>
                      <a:pt x="1109686" y="1693333"/>
                      <a:pt x="1123244" y="1679786"/>
                      <a:pt x="1123244" y="1663982"/>
                    </a:cubicBezTo>
                    <a:lnTo>
                      <a:pt x="1123244" y="1152595"/>
                    </a:lnTo>
                    <a:cubicBezTo>
                      <a:pt x="1123244" y="1136791"/>
                      <a:pt x="1136791" y="1123244"/>
                      <a:pt x="1152595" y="1123244"/>
                    </a:cubicBezTo>
                    <a:lnTo>
                      <a:pt x="1663982" y="1123244"/>
                    </a:lnTo>
                    <a:cubicBezTo>
                      <a:pt x="1679775" y="1123244"/>
                      <a:pt x="1693333" y="1109697"/>
                      <a:pt x="1693333" y="1093893"/>
                    </a:cubicBezTo>
                    <a:lnTo>
                      <a:pt x="1693333" y="599440"/>
                    </a:lnTo>
                    <a:cubicBezTo>
                      <a:pt x="1693333" y="583635"/>
                      <a:pt x="1679775" y="570088"/>
                      <a:pt x="1663982" y="570088"/>
                    </a:cubicBezTo>
                    <a:close/>
                  </a:path>
                </a:pathLst>
              </a:custGeom>
              <a:solidFill>
                <a:srgbClr val="FF8F02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Free Form 5">
                <a:extLst>
                  <a:ext uri="{FF2B5EF4-FFF2-40B4-BE49-F238E27FC236}">
                    <a16:creationId xmlns:a16="http://schemas.microsoft.com/office/drawing/2014/main" id="{03FDC0FE-2CE0-2C82-AC1C-1575B49F0C77}"/>
                  </a:ext>
                </a:extLst>
              </p:cNvPr>
              <p:cNvSpPr/>
              <p:nvPr/>
            </p:nvSpPr>
            <p:spPr>
              <a:xfrm>
                <a:off x="5528168" y="7765624"/>
                <a:ext cx="1107440" cy="2248747"/>
              </a:xfrm>
              <a:custGeom>
                <a:avLst/>
                <a:gdLst/>
                <a:ahLst/>
                <a:cxnLst/>
                <a:rect l="0" t="0" r="0" b="0"/>
                <a:pathLst>
                  <a:path w="1107440" h="2248746">
                    <a:moveTo>
                      <a:pt x="1070186" y="2248746"/>
                    </a:moveTo>
                    <a:lnTo>
                      <a:pt x="36124" y="2248746"/>
                    </a:lnTo>
                    <a:cubicBezTo>
                      <a:pt x="15804" y="2248746"/>
                      <a:pt x="0" y="2231813"/>
                      <a:pt x="0" y="2212622"/>
                    </a:cubicBezTo>
                    <a:lnTo>
                      <a:pt x="0" y="36124"/>
                    </a:lnTo>
                    <a:cubicBezTo>
                      <a:pt x="0" y="15804"/>
                      <a:pt x="16933" y="0"/>
                      <a:pt x="36124" y="0"/>
                    </a:cubicBezTo>
                    <a:lnTo>
                      <a:pt x="1070186" y="0"/>
                    </a:lnTo>
                    <a:cubicBezTo>
                      <a:pt x="1090506" y="0"/>
                      <a:pt x="1106311" y="16933"/>
                      <a:pt x="1106311" y="36124"/>
                    </a:cubicBezTo>
                    <a:lnTo>
                      <a:pt x="1106311" y="2211493"/>
                    </a:lnTo>
                    <a:cubicBezTo>
                      <a:pt x="1107440" y="2231813"/>
                      <a:pt x="1090506" y="2248746"/>
                      <a:pt x="1070186" y="2248746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 Form 6">
                <a:extLst>
                  <a:ext uri="{FF2B5EF4-FFF2-40B4-BE49-F238E27FC236}">
                    <a16:creationId xmlns:a16="http://schemas.microsoft.com/office/drawing/2014/main" id="{77A1E73D-32A3-0108-193A-9BC0B6E1D0CC}"/>
                  </a:ext>
                </a:extLst>
              </p:cNvPr>
              <p:cNvSpPr/>
              <p:nvPr/>
            </p:nvSpPr>
            <p:spPr>
              <a:xfrm>
                <a:off x="9010791" y="6667209"/>
                <a:ext cx="682977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1848" y="538491"/>
                      <a:pt x="666044" y="554295"/>
                      <a:pt x="646853" y="554295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Free Form 7">
                <a:extLst>
                  <a:ext uri="{FF2B5EF4-FFF2-40B4-BE49-F238E27FC236}">
                    <a16:creationId xmlns:a16="http://schemas.microsoft.com/office/drawing/2014/main" id="{450E6B47-9E94-6111-8CD2-26155A0D8F5F}"/>
                  </a:ext>
                </a:extLst>
              </p:cNvPr>
              <p:cNvSpPr/>
              <p:nvPr/>
            </p:nvSpPr>
            <p:spPr>
              <a:xfrm>
                <a:off x="9010791" y="7473242"/>
                <a:ext cx="682977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1848" y="538491"/>
                      <a:pt x="666044" y="554284"/>
                      <a:pt x="646853" y="554284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 Form 8">
                <a:extLst>
                  <a:ext uri="{FF2B5EF4-FFF2-40B4-BE49-F238E27FC236}">
                    <a16:creationId xmlns:a16="http://schemas.microsoft.com/office/drawing/2014/main" id="{DE692062-DDB3-47F3-B9A9-C691009C17D5}"/>
                  </a:ext>
                </a:extLst>
              </p:cNvPr>
              <p:cNvSpPr/>
              <p:nvPr/>
            </p:nvSpPr>
            <p:spPr>
              <a:xfrm>
                <a:off x="8061388" y="6667209"/>
                <a:ext cx="682978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64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15" y="0"/>
                      <a:pt x="36124" y="0"/>
                    </a:cubicBezTo>
                    <a:lnTo>
                      <a:pt x="646864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2977" y="538491"/>
                      <a:pt x="667184" y="554295"/>
                      <a:pt x="646864" y="554295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 Form 9">
                <a:extLst>
                  <a:ext uri="{FF2B5EF4-FFF2-40B4-BE49-F238E27FC236}">
                    <a16:creationId xmlns:a16="http://schemas.microsoft.com/office/drawing/2014/main" id="{2363A20E-225D-B366-F709-324A877BB8C5}"/>
                  </a:ext>
                </a:extLst>
              </p:cNvPr>
              <p:cNvSpPr/>
              <p:nvPr/>
            </p:nvSpPr>
            <p:spPr>
              <a:xfrm>
                <a:off x="8061388" y="7473242"/>
                <a:ext cx="682978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64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15" y="0"/>
                      <a:pt x="36124" y="0"/>
                    </a:cubicBezTo>
                    <a:lnTo>
                      <a:pt x="646864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2977" y="538491"/>
                      <a:pt x="667184" y="554284"/>
                      <a:pt x="646864" y="554284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 Form 10">
                <a:extLst>
                  <a:ext uri="{FF2B5EF4-FFF2-40B4-BE49-F238E27FC236}">
                    <a16:creationId xmlns:a16="http://schemas.microsoft.com/office/drawing/2014/main" id="{D0FA3E11-C7FD-57CE-DBDD-A859D8D54BEB}"/>
                  </a:ext>
                </a:extLst>
              </p:cNvPr>
              <p:cNvSpPr/>
              <p:nvPr/>
            </p:nvSpPr>
            <p:spPr>
              <a:xfrm>
                <a:off x="3321191" y="6667209"/>
                <a:ext cx="682977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1848" y="538491"/>
                      <a:pt x="666044" y="554295"/>
                      <a:pt x="646853" y="554295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 Form 11">
                <a:extLst>
                  <a:ext uri="{FF2B5EF4-FFF2-40B4-BE49-F238E27FC236}">
                    <a16:creationId xmlns:a16="http://schemas.microsoft.com/office/drawing/2014/main" id="{FAF1EC07-961D-4466-1B75-93389A0F749B}"/>
                  </a:ext>
                </a:extLst>
              </p:cNvPr>
              <p:cNvSpPr/>
              <p:nvPr/>
            </p:nvSpPr>
            <p:spPr>
              <a:xfrm>
                <a:off x="3321191" y="7473242"/>
                <a:ext cx="682977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1848" y="538491"/>
                      <a:pt x="666044" y="554284"/>
                      <a:pt x="646853" y="554284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5" name="Free Form 12">
                <a:extLst>
                  <a:ext uri="{FF2B5EF4-FFF2-40B4-BE49-F238E27FC236}">
                    <a16:creationId xmlns:a16="http://schemas.microsoft.com/office/drawing/2014/main" id="{3594B16E-D29B-59C4-29D6-7DB81C619419}"/>
                  </a:ext>
                </a:extLst>
              </p:cNvPr>
              <p:cNvSpPr/>
              <p:nvPr/>
            </p:nvSpPr>
            <p:spPr>
              <a:xfrm>
                <a:off x="2371794" y="6667209"/>
                <a:ext cx="682978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2977" y="538491"/>
                      <a:pt x="667173" y="554295"/>
                      <a:pt x="646853" y="554295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Free Form 13">
                <a:extLst>
                  <a:ext uri="{FF2B5EF4-FFF2-40B4-BE49-F238E27FC236}">
                    <a16:creationId xmlns:a16="http://schemas.microsoft.com/office/drawing/2014/main" id="{244C240D-B06B-F9C3-5A7D-6CAE82C0EC8E}"/>
                  </a:ext>
                </a:extLst>
              </p:cNvPr>
              <p:cNvSpPr/>
              <p:nvPr/>
            </p:nvSpPr>
            <p:spPr>
              <a:xfrm>
                <a:off x="2371794" y="7473242"/>
                <a:ext cx="682978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2977" y="538491"/>
                      <a:pt x="667173" y="554284"/>
                      <a:pt x="646853" y="554284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 Form 14">
                <a:extLst>
                  <a:ext uri="{FF2B5EF4-FFF2-40B4-BE49-F238E27FC236}">
                    <a16:creationId xmlns:a16="http://schemas.microsoft.com/office/drawing/2014/main" id="{7B30C65E-9245-E6A0-85E2-759BABAAF9DC}"/>
                  </a:ext>
                </a:extLst>
              </p:cNvPr>
              <p:cNvSpPr/>
              <p:nvPr/>
            </p:nvSpPr>
            <p:spPr>
              <a:xfrm>
                <a:off x="1227099" y="9595557"/>
                <a:ext cx="9723121" cy="428978"/>
              </a:xfrm>
              <a:custGeom>
                <a:avLst/>
                <a:gdLst/>
                <a:ahLst/>
                <a:cxnLst/>
                <a:rect l="0" t="0" r="0" b="0"/>
                <a:pathLst>
                  <a:path w="9723120" h="428977">
                    <a:moveTo>
                      <a:pt x="9675706" y="428977"/>
                    </a:moveTo>
                    <a:lnTo>
                      <a:pt x="25964" y="428977"/>
                    </a:lnTo>
                    <a:cubicBezTo>
                      <a:pt x="0" y="428977"/>
                      <a:pt x="25964" y="407528"/>
                      <a:pt x="25964" y="381564"/>
                    </a:cubicBezTo>
                    <a:lnTo>
                      <a:pt x="25964" y="47413"/>
                    </a:lnTo>
                    <a:cubicBezTo>
                      <a:pt x="25964" y="21437"/>
                      <a:pt x="0" y="0"/>
                      <a:pt x="25964" y="0"/>
                    </a:cubicBezTo>
                    <a:lnTo>
                      <a:pt x="9675706" y="0"/>
                    </a:lnTo>
                    <a:cubicBezTo>
                      <a:pt x="9701671" y="0"/>
                      <a:pt x="9723120" y="21437"/>
                      <a:pt x="9723120" y="47413"/>
                    </a:cubicBezTo>
                    <a:lnTo>
                      <a:pt x="9723120" y="381564"/>
                    </a:lnTo>
                    <a:cubicBezTo>
                      <a:pt x="9723120" y="407528"/>
                      <a:pt x="9701671" y="428977"/>
                      <a:pt x="9675706" y="428977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2">
              <a:extLst>
                <a:ext uri="{FF2B5EF4-FFF2-40B4-BE49-F238E27FC236}">
                  <a16:creationId xmlns:a16="http://schemas.microsoft.com/office/drawing/2014/main" id="{5050297E-DB57-F10E-5C44-2DEF52BABF66}"/>
                </a:ext>
              </a:extLst>
            </p:cNvPr>
            <p:cNvGrpSpPr/>
            <p:nvPr/>
          </p:nvGrpSpPr>
          <p:grpSpPr>
            <a:xfrm>
              <a:off x="7019865" y="4559763"/>
              <a:ext cx="768456" cy="627555"/>
              <a:chOff x="1227099" y="2167452"/>
              <a:chExt cx="9723121" cy="7857083"/>
            </a:xfrm>
            <a:noFill/>
          </p:grpSpPr>
          <p:sp>
            <p:nvSpPr>
              <p:cNvPr id="64" name="Free Form 3">
                <a:extLst>
                  <a:ext uri="{FF2B5EF4-FFF2-40B4-BE49-F238E27FC236}">
                    <a16:creationId xmlns:a16="http://schemas.microsoft.com/office/drawing/2014/main" id="{58B3F2DD-55E6-0033-6D08-C2FFD5A656C8}"/>
                  </a:ext>
                </a:extLst>
              </p:cNvPr>
              <p:cNvSpPr/>
              <p:nvPr/>
            </p:nvSpPr>
            <p:spPr>
              <a:xfrm>
                <a:off x="1645907" y="2167452"/>
                <a:ext cx="8818876" cy="7854804"/>
              </a:xfrm>
              <a:custGeom>
                <a:avLst/>
                <a:gdLst/>
                <a:ahLst/>
                <a:cxnLst/>
                <a:rect l="0" t="0" r="0" b="0"/>
                <a:pathLst>
                  <a:path w="8818880" h="7854808">
                    <a:moveTo>
                      <a:pt x="8711635" y="3025422"/>
                    </a:moveTo>
                    <a:lnTo>
                      <a:pt x="6856871" y="3025422"/>
                    </a:lnTo>
                    <a:cubicBezTo>
                      <a:pt x="6797040" y="3025422"/>
                      <a:pt x="6749626" y="2976880"/>
                      <a:pt x="6749626" y="2918177"/>
                    </a:cubicBezTo>
                    <a:lnTo>
                      <a:pt x="6749626" y="107244"/>
                    </a:lnTo>
                    <a:cubicBezTo>
                      <a:pt x="6749626" y="47413"/>
                      <a:pt x="6701084" y="0"/>
                      <a:pt x="6642382" y="0"/>
                    </a:cubicBezTo>
                    <a:lnTo>
                      <a:pt x="6635608" y="0"/>
                    </a:lnTo>
                    <a:lnTo>
                      <a:pt x="2184400" y="0"/>
                    </a:lnTo>
                    <a:lnTo>
                      <a:pt x="2177626" y="0"/>
                    </a:lnTo>
                    <a:cubicBezTo>
                      <a:pt x="2117795" y="0"/>
                      <a:pt x="2070382" y="48542"/>
                      <a:pt x="2070382" y="107244"/>
                    </a:cubicBezTo>
                    <a:lnTo>
                      <a:pt x="2070382" y="2918177"/>
                    </a:lnTo>
                    <a:cubicBezTo>
                      <a:pt x="2070382" y="2978008"/>
                      <a:pt x="2021840" y="3025422"/>
                      <a:pt x="1963137" y="3025422"/>
                    </a:cubicBezTo>
                    <a:lnTo>
                      <a:pt x="107244" y="3025422"/>
                    </a:lnTo>
                    <a:cubicBezTo>
                      <a:pt x="47413" y="3025422"/>
                      <a:pt x="0" y="3073964"/>
                      <a:pt x="0" y="3132666"/>
                    </a:cubicBezTo>
                    <a:lnTo>
                      <a:pt x="0" y="7747564"/>
                    </a:lnTo>
                    <a:cubicBezTo>
                      <a:pt x="0" y="7807395"/>
                      <a:pt x="48542" y="7854808"/>
                      <a:pt x="107244" y="7854808"/>
                    </a:cubicBezTo>
                    <a:lnTo>
                      <a:pt x="2184400" y="7854808"/>
                    </a:lnTo>
                    <a:lnTo>
                      <a:pt x="6633351" y="7854808"/>
                    </a:lnTo>
                    <a:lnTo>
                      <a:pt x="8710506" y="7854808"/>
                    </a:lnTo>
                    <a:cubicBezTo>
                      <a:pt x="8770337" y="7854808"/>
                      <a:pt x="8817751" y="7806266"/>
                      <a:pt x="8817751" y="7747564"/>
                    </a:cubicBezTo>
                    <a:lnTo>
                      <a:pt x="8817751" y="3133795"/>
                    </a:lnTo>
                    <a:cubicBezTo>
                      <a:pt x="8818880" y="3073964"/>
                      <a:pt x="8770337" y="3025422"/>
                      <a:pt x="8711635" y="3025422"/>
                    </a:cubicBezTo>
                    <a:close/>
                  </a:path>
                </a:pathLst>
              </a:custGeom>
              <a:solidFill>
                <a:srgbClr val="083370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Free Form 4">
                <a:extLst>
                  <a:ext uri="{FF2B5EF4-FFF2-40B4-BE49-F238E27FC236}">
                    <a16:creationId xmlns:a16="http://schemas.microsoft.com/office/drawing/2014/main" id="{F450F387-4D7C-A829-A4A7-0F3526E5A408}"/>
                  </a:ext>
                </a:extLst>
              </p:cNvPr>
              <p:cNvSpPr/>
              <p:nvPr/>
            </p:nvSpPr>
            <p:spPr>
              <a:xfrm>
                <a:off x="5235788" y="3535677"/>
                <a:ext cx="1693334" cy="1693334"/>
              </a:xfrm>
              <a:custGeom>
                <a:avLst/>
                <a:gdLst/>
                <a:ahLst/>
                <a:cxnLst/>
                <a:rect l="0" t="0" r="0" b="0"/>
                <a:pathLst>
                  <a:path w="1693333" h="1693333">
                    <a:moveTo>
                      <a:pt x="1663982" y="570088"/>
                    </a:moveTo>
                    <a:lnTo>
                      <a:pt x="1152595" y="570088"/>
                    </a:lnTo>
                    <a:cubicBezTo>
                      <a:pt x="1136791" y="570088"/>
                      <a:pt x="1123244" y="556542"/>
                      <a:pt x="1123244" y="540737"/>
                    </a:cubicBezTo>
                    <a:lnTo>
                      <a:pt x="1123244" y="29351"/>
                    </a:lnTo>
                    <a:cubicBezTo>
                      <a:pt x="1123244" y="13546"/>
                      <a:pt x="1109686" y="0"/>
                      <a:pt x="1093893" y="0"/>
                    </a:cubicBezTo>
                    <a:lnTo>
                      <a:pt x="599440" y="0"/>
                    </a:lnTo>
                    <a:cubicBezTo>
                      <a:pt x="583635" y="0"/>
                      <a:pt x="570088" y="13546"/>
                      <a:pt x="570088" y="29351"/>
                    </a:cubicBezTo>
                    <a:lnTo>
                      <a:pt x="570088" y="540737"/>
                    </a:lnTo>
                    <a:cubicBezTo>
                      <a:pt x="570088" y="556542"/>
                      <a:pt x="556542" y="570088"/>
                      <a:pt x="540737" y="570088"/>
                    </a:cubicBezTo>
                    <a:lnTo>
                      <a:pt x="29351" y="570088"/>
                    </a:lnTo>
                    <a:cubicBezTo>
                      <a:pt x="13546" y="570088"/>
                      <a:pt x="0" y="583635"/>
                      <a:pt x="0" y="599440"/>
                    </a:cubicBezTo>
                    <a:lnTo>
                      <a:pt x="0" y="1093893"/>
                    </a:lnTo>
                    <a:cubicBezTo>
                      <a:pt x="0" y="1109697"/>
                      <a:pt x="13546" y="1123244"/>
                      <a:pt x="29351" y="1123244"/>
                    </a:cubicBezTo>
                    <a:lnTo>
                      <a:pt x="540737" y="1123244"/>
                    </a:lnTo>
                    <a:cubicBezTo>
                      <a:pt x="556542" y="1123244"/>
                      <a:pt x="570088" y="1136791"/>
                      <a:pt x="570088" y="1152595"/>
                    </a:cubicBezTo>
                    <a:lnTo>
                      <a:pt x="570088" y="1663982"/>
                    </a:lnTo>
                    <a:cubicBezTo>
                      <a:pt x="570088" y="1679786"/>
                      <a:pt x="583635" y="1693333"/>
                      <a:pt x="599440" y="1693333"/>
                    </a:cubicBezTo>
                    <a:lnTo>
                      <a:pt x="1093893" y="1693333"/>
                    </a:lnTo>
                    <a:cubicBezTo>
                      <a:pt x="1109686" y="1693333"/>
                      <a:pt x="1123244" y="1679786"/>
                      <a:pt x="1123244" y="1663982"/>
                    </a:cubicBezTo>
                    <a:lnTo>
                      <a:pt x="1123244" y="1152595"/>
                    </a:lnTo>
                    <a:cubicBezTo>
                      <a:pt x="1123244" y="1136791"/>
                      <a:pt x="1136791" y="1123244"/>
                      <a:pt x="1152595" y="1123244"/>
                    </a:cubicBezTo>
                    <a:lnTo>
                      <a:pt x="1663982" y="1123244"/>
                    </a:lnTo>
                    <a:cubicBezTo>
                      <a:pt x="1679775" y="1123244"/>
                      <a:pt x="1693333" y="1109697"/>
                      <a:pt x="1693333" y="1093893"/>
                    </a:cubicBezTo>
                    <a:lnTo>
                      <a:pt x="1693333" y="599440"/>
                    </a:lnTo>
                    <a:cubicBezTo>
                      <a:pt x="1693333" y="583635"/>
                      <a:pt x="1679775" y="570088"/>
                      <a:pt x="1663982" y="570088"/>
                    </a:cubicBezTo>
                    <a:close/>
                  </a:path>
                </a:pathLst>
              </a:custGeom>
              <a:solidFill>
                <a:srgbClr val="FF8F02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Free Form 5">
                <a:extLst>
                  <a:ext uri="{FF2B5EF4-FFF2-40B4-BE49-F238E27FC236}">
                    <a16:creationId xmlns:a16="http://schemas.microsoft.com/office/drawing/2014/main" id="{153BEDCC-EF38-6069-0B63-5364D947B5EB}"/>
                  </a:ext>
                </a:extLst>
              </p:cNvPr>
              <p:cNvSpPr/>
              <p:nvPr/>
            </p:nvSpPr>
            <p:spPr>
              <a:xfrm>
                <a:off x="5528168" y="7765624"/>
                <a:ext cx="1107440" cy="2248747"/>
              </a:xfrm>
              <a:custGeom>
                <a:avLst/>
                <a:gdLst/>
                <a:ahLst/>
                <a:cxnLst/>
                <a:rect l="0" t="0" r="0" b="0"/>
                <a:pathLst>
                  <a:path w="1107440" h="2248746">
                    <a:moveTo>
                      <a:pt x="1070186" y="2248746"/>
                    </a:moveTo>
                    <a:lnTo>
                      <a:pt x="36124" y="2248746"/>
                    </a:lnTo>
                    <a:cubicBezTo>
                      <a:pt x="15804" y="2248746"/>
                      <a:pt x="0" y="2231813"/>
                      <a:pt x="0" y="2212622"/>
                    </a:cubicBezTo>
                    <a:lnTo>
                      <a:pt x="0" y="36124"/>
                    </a:lnTo>
                    <a:cubicBezTo>
                      <a:pt x="0" y="15804"/>
                      <a:pt x="16933" y="0"/>
                      <a:pt x="36124" y="0"/>
                    </a:cubicBezTo>
                    <a:lnTo>
                      <a:pt x="1070186" y="0"/>
                    </a:lnTo>
                    <a:cubicBezTo>
                      <a:pt x="1090506" y="0"/>
                      <a:pt x="1106311" y="16933"/>
                      <a:pt x="1106311" y="36124"/>
                    </a:cubicBezTo>
                    <a:lnTo>
                      <a:pt x="1106311" y="2211493"/>
                    </a:lnTo>
                    <a:cubicBezTo>
                      <a:pt x="1107440" y="2231813"/>
                      <a:pt x="1090506" y="2248746"/>
                      <a:pt x="1070186" y="2248746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Free Form 6">
                <a:extLst>
                  <a:ext uri="{FF2B5EF4-FFF2-40B4-BE49-F238E27FC236}">
                    <a16:creationId xmlns:a16="http://schemas.microsoft.com/office/drawing/2014/main" id="{ED050DD7-50F4-4F21-D40C-D50A15870B7C}"/>
                  </a:ext>
                </a:extLst>
              </p:cNvPr>
              <p:cNvSpPr/>
              <p:nvPr/>
            </p:nvSpPr>
            <p:spPr>
              <a:xfrm>
                <a:off x="9010791" y="6667209"/>
                <a:ext cx="682977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1848" y="538491"/>
                      <a:pt x="666044" y="554295"/>
                      <a:pt x="646853" y="554295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8" name="Free Form 7">
                <a:extLst>
                  <a:ext uri="{FF2B5EF4-FFF2-40B4-BE49-F238E27FC236}">
                    <a16:creationId xmlns:a16="http://schemas.microsoft.com/office/drawing/2014/main" id="{0C4E494A-E1DC-47CA-2D99-64ED4531AF8D}"/>
                  </a:ext>
                </a:extLst>
              </p:cNvPr>
              <p:cNvSpPr/>
              <p:nvPr/>
            </p:nvSpPr>
            <p:spPr>
              <a:xfrm>
                <a:off x="9010791" y="7473242"/>
                <a:ext cx="682977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1848" y="538491"/>
                      <a:pt x="666044" y="554284"/>
                      <a:pt x="646853" y="554284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Free Form 8">
                <a:extLst>
                  <a:ext uri="{FF2B5EF4-FFF2-40B4-BE49-F238E27FC236}">
                    <a16:creationId xmlns:a16="http://schemas.microsoft.com/office/drawing/2014/main" id="{3C35CC49-C1C6-F0B1-1438-0753AE641D8D}"/>
                  </a:ext>
                </a:extLst>
              </p:cNvPr>
              <p:cNvSpPr/>
              <p:nvPr/>
            </p:nvSpPr>
            <p:spPr>
              <a:xfrm>
                <a:off x="8061388" y="6667209"/>
                <a:ext cx="682978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64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15" y="0"/>
                      <a:pt x="36124" y="0"/>
                    </a:cubicBezTo>
                    <a:lnTo>
                      <a:pt x="646864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2977" y="538491"/>
                      <a:pt x="667184" y="554295"/>
                      <a:pt x="646864" y="554295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Free Form 9">
                <a:extLst>
                  <a:ext uri="{FF2B5EF4-FFF2-40B4-BE49-F238E27FC236}">
                    <a16:creationId xmlns:a16="http://schemas.microsoft.com/office/drawing/2014/main" id="{17875FB4-207A-45DA-BF41-90ACD2D46D11}"/>
                  </a:ext>
                </a:extLst>
              </p:cNvPr>
              <p:cNvSpPr/>
              <p:nvPr/>
            </p:nvSpPr>
            <p:spPr>
              <a:xfrm>
                <a:off x="8061388" y="7473242"/>
                <a:ext cx="682978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64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15" y="0"/>
                      <a:pt x="36124" y="0"/>
                    </a:cubicBezTo>
                    <a:lnTo>
                      <a:pt x="646864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2977" y="538491"/>
                      <a:pt x="667184" y="554284"/>
                      <a:pt x="646864" y="554284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" name="Free Form 10">
                <a:extLst>
                  <a:ext uri="{FF2B5EF4-FFF2-40B4-BE49-F238E27FC236}">
                    <a16:creationId xmlns:a16="http://schemas.microsoft.com/office/drawing/2014/main" id="{87517B27-76E7-9141-F707-C4A7480C366D}"/>
                  </a:ext>
                </a:extLst>
              </p:cNvPr>
              <p:cNvSpPr/>
              <p:nvPr/>
            </p:nvSpPr>
            <p:spPr>
              <a:xfrm>
                <a:off x="3321191" y="6667209"/>
                <a:ext cx="682977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1848" y="538491"/>
                      <a:pt x="666044" y="554295"/>
                      <a:pt x="646853" y="554295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Free Form 11">
                <a:extLst>
                  <a:ext uri="{FF2B5EF4-FFF2-40B4-BE49-F238E27FC236}">
                    <a16:creationId xmlns:a16="http://schemas.microsoft.com/office/drawing/2014/main" id="{26587D37-E40C-30E4-7659-22B7EB67904E}"/>
                  </a:ext>
                </a:extLst>
              </p:cNvPr>
              <p:cNvSpPr/>
              <p:nvPr/>
            </p:nvSpPr>
            <p:spPr>
              <a:xfrm>
                <a:off x="3321191" y="7473242"/>
                <a:ext cx="682977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1848" y="538491"/>
                      <a:pt x="666044" y="554284"/>
                      <a:pt x="646853" y="554284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Free Form 12">
                <a:extLst>
                  <a:ext uri="{FF2B5EF4-FFF2-40B4-BE49-F238E27FC236}">
                    <a16:creationId xmlns:a16="http://schemas.microsoft.com/office/drawing/2014/main" id="{200DBBF1-BBB2-0C6A-050E-CF6DDB2C1F5A}"/>
                  </a:ext>
                </a:extLst>
              </p:cNvPr>
              <p:cNvSpPr/>
              <p:nvPr/>
            </p:nvSpPr>
            <p:spPr>
              <a:xfrm>
                <a:off x="2371794" y="6667209"/>
                <a:ext cx="682978" cy="554296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95">
                    <a:moveTo>
                      <a:pt x="646853" y="554295"/>
                    </a:moveTo>
                    <a:lnTo>
                      <a:pt x="36124" y="554295"/>
                    </a:lnTo>
                    <a:cubicBezTo>
                      <a:pt x="16933" y="554295"/>
                      <a:pt x="0" y="538491"/>
                      <a:pt x="0" y="518171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15"/>
                      <a:pt x="682977" y="36135"/>
                    </a:cubicBezTo>
                    <a:lnTo>
                      <a:pt x="682977" y="518171"/>
                    </a:lnTo>
                    <a:cubicBezTo>
                      <a:pt x="682977" y="538491"/>
                      <a:pt x="667173" y="554295"/>
                      <a:pt x="646853" y="554295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4" name="Free Form 13">
                <a:extLst>
                  <a:ext uri="{FF2B5EF4-FFF2-40B4-BE49-F238E27FC236}">
                    <a16:creationId xmlns:a16="http://schemas.microsoft.com/office/drawing/2014/main" id="{6B3E2B9E-7FF4-86CB-33C5-CC2479F78FEB}"/>
                  </a:ext>
                </a:extLst>
              </p:cNvPr>
              <p:cNvSpPr/>
              <p:nvPr/>
            </p:nvSpPr>
            <p:spPr>
              <a:xfrm>
                <a:off x="2371794" y="7473242"/>
                <a:ext cx="682978" cy="554284"/>
              </a:xfrm>
              <a:custGeom>
                <a:avLst/>
                <a:gdLst/>
                <a:ahLst/>
                <a:cxnLst/>
                <a:rect l="0" t="0" r="0" b="0"/>
                <a:pathLst>
                  <a:path w="682977" h="554284">
                    <a:moveTo>
                      <a:pt x="646853" y="554284"/>
                    </a:moveTo>
                    <a:lnTo>
                      <a:pt x="36124" y="554284"/>
                    </a:lnTo>
                    <a:cubicBezTo>
                      <a:pt x="16933" y="554284"/>
                      <a:pt x="0" y="538491"/>
                      <a:pt x="0" y="518160"/>
                    </a:cubicBezTo>
                    <a:lnTo>
                      <a:pt x="0" y="36135"/>
                    </a:lnTo>
                    <a:cubicBezTo>
                      <a:pt x="0" y="16933"/>
                      <a:pt x="15804" y="0"/>
                      <a:pt x="36124" y="0"/>
                    </a:cubicBezTo>
                    <a:lnTo>
                      <a:pt x="646853" y="0"/>
                    </a:lnTo>
                    <a:cubicBezTo>
                      <a:pt x="666044" y="0"/>
                      <a:pt x="682977" y="15804"/>
                      <a:pt x="682977" y="36135"/>
                    </a:cubicBezTo>
                    <a:lnTo>
                      <a:pt x="682977" y="519288"/>
                    </a:lnTo>
                    <a:cubicBezTo>
                      <a:pt x="682977" y="538491"/>
                      <a:pt x="667173" y="554284"/>
                      <a:pt x="646853" y="554284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Free Form 14">
                <a:extLst>
                  <a:ext uri="{FF2B5EF4-FFF2-40B4-BE49-F238E27FC236}">
                    <a16:creationId xmlns:a16="http://schemas.microsoft.com/office/drawing/2014/main" id="{7EF7D5C7-3207-5B1B-3D9A-E02E7126A5E6}"/>
                  </a:ext>
                </a:extLst>
              </p:cNvPr>
              <p:cNvSpPr/>
              <p:nvPr/>
            </p:nvSpPr>
            <p:spPr>
              <a:xfrm>
                <a:off x="1227099" y="9595557"/>
                <a:ext cx="9723121" cy="428978"/>
              </a:xfrm>
              <a:custGeom>
                <a:avLst/>
                <a:gdLst/>
                <a:ahLst/>
                <a:cxnLst/>
                <a:rect l="0" t="0" r="0" b="0"/>
                <a:pathLst>
                  <a:path w="9723120" h="428977">
                    <a:moveTo>
                      <a:pt x="9675706" y="428977"/>
                    </a:moveTo>
                    <a:lnTo>
                      <a:pt x="25964" y="428977"/>
                    </a:lnTo>
                    <a:cubicBezTo>
                      <a:pt x="0" y="428977"/>
                      <a:pt x="25964" y="407528"/>
                      <a:pt x="25964" y="381564"/>
                    </a:cubicBezTo>
                    <a:lnTo>
                      <a:pt x="25964" y="47413"/>
                    </a:lnTo>
                    <a:cubicBezTo>
                      <a:pt x="25964" y="21437"/>
                      <a:pt x="0" y="0"/>
                      <a:pt x="25964" y="0"/>
                    </a:cubicBezTo>
                    <a:lnTo>
                      <a:pt x="9675706" y="0"/>
                    </a:lnTo>
                    <a:cubicBezTo>
                      <a:pt x="9701671" y="0"/>
                      <a:pt x="9723120" y="21437"/>
                      <a:pt x="9723120" y="47413"/>
                    </a:cubicBezTo>
                    <a:lnTo>
                      <a:pt x="9723120" y="381564"/>
                    </a:lnTo>
                    <a:cubicBezTo>
                      <a:pt x="9723120" y="407528"/>
                      <a:pt x="9701671" y="428977"/>
                      <a:pt x="9675706" y="428977"/>
                    </a:cubicBezTo>
                    <a:close/>
                  </a:path>
                </a:pathLst>
              </a:custGeom>
              <a:solidFill>
                <a:srgbClr val="2095F3">
                  <a:alpha val="100000"/>
                </a:srgbClr>
              </a:solidFill>
              <a:ln w="0" cap="flat" cmpd="sng">
                <a:noFill/>
                <a:prstDash val="solid"/>
                <a:miter lim="800000"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729B9D5-DDA6-AA8C-9512-ADDF9D275E46}"/>
              </a:ext>
            </a:extLst>
          </p:cNvPr>
          <p:cNvGrpSpPr/>
          <p:nvPr/>
        </p:nvGrpSpPr>
        <p:grpSpPr>
          <a:xfrm>
            <a:off x="3967527" y="4334452"/>
            <a:ext cx="1206127" cy="659702"/>
            <a:chOff x="2357830" y="4564644"/>
            <a:chExt cx="1206127" cy="659702"/>
          </a:xfrm>
        </p:grpSpPr>
        <p:grpSp>
          <p:nvGrpSpPr>
            <p:cNvPr id="89" name="Graphic 5" descr="Medicine with solid fill">
              <a:extLst>
                <a:ext uri="{FF2B5EF4-FFF2-40B4-BE49-F238E27FC236}">
                  <a16:creationId xmlns:a16="http://schemas.microsoft.com/office/drawing/2014/main" id="{B182D22E-2450-1C39-7B9D-E066618F667B}"/>
                </a:ext>
              </a:extLst>
            </p:cNvPr>
            <p:cNvGrpSpPr/>
            <p:nvPr/>
          </p:nvGrpSpPr>
          <p:grpSpPr>
            <a:xfrm>
              <a:off x="2357830" y="4564644"/>
              <a:ext cx="459246" cy="656065"/>
              <a:chOff x="3640871" y="4811671"/>
              <a:chExt cx="459246" cy="656065"/>
            </a:xfrm>
            <a:solidFill>
              <a:srgbClr val="000000"/>
            </a:solidFill>
          </p:grpSpPr>
          <p:sp>
            <p:nvSpPr>
              <p:cNvPr id="94" name="Freeform: Shape 9">
                <a:extLst>
                  <a:ext uri="{FF2B5EF4-FFF2-40B4-BE49-F238E27FC236}">
                    <a16:creationId xmlns:a16="http://schemas.microsoft.com/office/drawing/2014/main" id="{680E4FE0-1945-FE9B-3AF8-A3EA27AD1B02}"/>
                  </a:ext>
                </a:extLst>
              </p:cNvPr>
              <p:cNvSpPr/>
              <p:nvPr/>
            </p:nvSpPr>
            <p:spPr>
              <a:xfrm>
                <a:off x="3640871" y="4811671"/>
                <a:ext cx="360836" cy="590459"/>
              </a:xfrm>
              <a:custGeom>
                <a:avLst/>
                <a:gdLst>
                  <a:gd name="connsiteX0" fmla="*/ 360836 w 360836"/>
                  <a:gd name="connsiteY0" fmla="*/ 492049 h 590459"/>
                  <a:gd name="connsiteX1" fmla="*/ 360836 w 360836"/>
                  <a:gd name="connsiteY1" fmla="*/ 426443 h 590459"/>
                  <a:gd name="connsiteX2" fmla="*/ 82008 w 360836"/>
                  <a:gd name="connsiteY2" fmla="*/ 426443 h 590459"/>
                  <a:gd name="connsiteX3" fmla="*/ 65607 w 360836"/>
                  <a:gd name="connsiteY3" fmla="*/ 410041 h 590459"/>
                  <a:gd name="connsiteX4" fmla="*/ 65607 w 360836"/>
                  <a:gd name="connsiteY4" fmla="*/ 246025 h 590459"/>
                  <a:gd name="connsiteX5" fmla="*/ 82008 w 360836"/>
                  <a:gd name="connsiteY5" fmla="*/ 229623 h 590459"/>
                  <a:gd name="connsiteX6" fmla="*/ 360836 w 360836"/>
                  <a:gd name="connsiteY6" fmla="*/ 229623 h 590459"/>
                  <a:gd name="connsiteX7" fmla="*/ 360836 w 360836"/>
                  <a:gd name="connsiteY7" fmla="*/ 164016 h 590459"/>
                  <a:gd name="connsiteX8" fmla="*/ 328033 w 360836"/>
                  <a:gd name="connsiteY8" fmla="*/ 131213 h 590459"/>
                  <a:gd name="connsiteX9" fmla="*/ 299330 w 360836"/>
                  <a:gd name="connsiteY9" fmla="*/ 131213 h 590459"/>
                  <a:gd name="connsiteX10" fmla="*/ 295230 w 360836"/>
                  <a:gd name="connsiteY10" fmla="*/ 127113 h 590459"/>
                  <a:gd name="connsiteX11" fmla="*/ 295230 w 360836"/>
                  <a:gd name="connsiteY11" fmla="*/ 102510 h 590459"/>
                  <a:gd name="connsiteX12" fmla="*/ 299330 w 360836"/>
                  <a:gd name="connsiteY12" fmla="*/ 98410 h 590459"/>
                  <a:gd name="connsiteX13" fmla="*/ 319832 w 360836"/>
                  <a:gd name="connsiteY13" fmla="*/ 98410 h 590459"/>
                  <a:gd name="connsiteX14" fmla="*/ 328033 w 360836"/>
                  <a:gd name="connsiteY14" fmla="*/ 90209 h 590459"/>
                  <a:gd name="connsiteX15" fmla="*/ 328033 w 360836"/>
                  <a:gd name="connsiteY15" fmla="*/ 32803 h 590459"/>
                  <a:gd name="connsiteX16" fmla="*/ 295230 w 360836"/>
                  <a:gd name="connsiteY16" fmla="*/ 0 h 590459"/>
                  <a:gd name="connsiteX17" fmla="*/ 65607 w 360836"/>
                  <a:gd name="connsiteY17" fmla="*/ 0 h 590459"/>
                  <a:gd name="connsiteX18" fmla="*/ 32803 w 360836"/>
                  <a:gd name="connsiteY18" fmla="*/ 32803 h 590459"/>
                  <a:gd name="connsiteX19" fmla="*/ 32803 w 360836"/>
                  <a:gd name="connsiteY19" fmla="*/ 90209 h 590459"/>
                  <a:gd name="connsiteX20" fmla="*/ 41004 w 360836"/>
                  <a:gd name="connsiteY20" fmla="*/ 98410 h 590459"/>
                  <a:gd name="connsiteX21" fmla="*/ 61506 w 360836"/>
                  <a:gd name="connsiteY21" fmla="*/ 98410 h 590459"/>
                  <a:gd name="connsiteX22" fmla="*/ 65607 w 360836"/>
                  <a:gd name="connsiteY22" fmla="*/ 102510 h 590459"/>
                  <a:gd name="connsiteX23" fmla="*/ 65607 w 360836"/>
                  <a:gd name="connsiteY23" fmla="*/ 127113 h 590459"/>
                  <a:gd name="connsiteX24" fmla="*/ 61506 w 360836"/>
                  <a:gd name="connsiteY24" fmla="*/ 131213 h 590459"/>
                  <a:gd name="connsiteX25" fmla="*/ 32803 w 360836"/>
                  <a:gd name="connsiteY25" fmla="*/ 131213 h 590459"/>
                  <a:gd name="connsiteX26" fmla="*/ 0 w 360836"/>
                  <a:gd name="connsiteY26" fmla="*/ 164016 h 590459"/>
                  <a:gd name="connsiteX27" fmla="*/ 0 w 360836"/>
                  <a:gd name="connsiteY27" fmla="*/ 557656 h 590459"/>
                  <a:gd name="connsiteX28" fmla="*/ 32803 w 360836"/>
                  <a:gd name="connsiteY28" fmla="*/ 590459 h 590459"/>
                  <a:gd name="connsiteX29" fmla="*/ 147615 w 360836"/>
                  <a:gd name="connsiteY29" fmla="*/ 590459 h 590459"/>
                  <a:gd name="connsiteX30" fmla="*/ 246025 w 360836"/>
                  <a:gd name="connsiteY30" fmla="*/ 492049 h 590459"/>
                  <a:gd name="connsiteX31" fmla="*/ 360836 w 360836"/>
                  <a:gd name="connsiteY31" fmla="*/ 492049 h 590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0836" h="590459">
                    <a:moveTo>
                      <a:pt x="360836" y="492049"/>
                    </a:moveTo>
                    <a:lnTo>
                      <a:pt x="360836" y="426443"/>
                    </a:lnTo>
                    <a:lnTo>
                      <a:pt x="82008" y="426443"/>
                    </a:lnTo>
                    <a:cubicBezTo>
                      <a:pt x="72987" y="426443"/>
                      <a:pt x="65607" y="419062"/>
                      <a:pt x="65607" y="410041"/>
                    </a:cubicBezTo>
                    <a:lnTo>
                      <a:pt x="65607" y="246025"/>
                    </a:lnTo>
                    <a:cubicBezTo>
                      <a:pt x="65607" y="237004"/>
                      <a:pt x="72987" y="229623"/>
                      <a:pt x="82008" y="229623"/>
                    </a:cubicBezTo>
                    <a:lnTo>
                      <a:pt x="360836" y="229623"/>
                    </a:lnTo>
                    <a:lnTo>
                      <a:pt x="360836" y="164016"/>
                    </a:lnTo>
                    <a:cubicBezTo>
                      <a:pt x="360836" y="145975"/>
                      <a:pt x="346075" y="131213"/>
                      <a:pt x="328033" y="131213"/>
                    </a:cubicBezTo>
                    <a:lnTo>
                      <a:pt x="299330" y="131213"/>
                    </a:lnTo>
                    <a:cubicBezTo>
                      <a:pt x="296870" y="131213"/>
                      <a:pt x="295230" y="129573"/>
                      <a:pt x="295230" y="127113"/>
                    </a:cubicBezTo>
                    <a:lnTo>
                      <a:pt x="295230" y="102510"/>
                    </a:lnTo>
                    <a:cubicBezTo>
                      <a:pt x="295230" y="100050"/>
                      <a:pt x="296870" y="98410"/>
                      <a:pt x="299330" y="98410"/>
                    </a:cubicBezTo>
                    <a:lnTo>
                      <a:pt x="319832" y="98410"/>
                    </a:lnTo>
                    <a:cubicBezTo>
                      <a:pt x="324753" y="98410"/>
                      <a:pt x="328033" y="95130"/>
                      <a:pt x="328033" y="90209"/>
                    </a:cubicBezTo>
                    <a:lnTo>
                      <a:pt x="328033" y="32803"/>
                    </a:lnTo>
                    <a:cubicBezTo>
                      <a:pt x="328033" y="14761"/>
                      <a:pt x="313271" y="0"/>
                      <a:pt x="295230" y="0"/>
                    </a:cubicBezTo>
                    <a:lnTo>
                      <a:pt x="65607" y="0"/>
                    </a:lnTo>
                    <a:cubicBezTo>
                      <a:pt x="47565" y="0"/>
                      <a:pt x="32803" y="14761"/>
                      <a:pt x="32803" y="32803"/>
                    </a:cubicBezTo>
                    <a:lnTo>
                      <a:pt x="32803" y="90209"/>
                    </a:lnTo>
                    <a:cubicBezTo>
                      <a:pt x="32803" y="95130"/>
                      <a:pt x="36084" y="98410"/>
                      <a:pt x="41004" y="98410"/>
                    </a:cubicBezTo>
                    <a:lnTo>
                      <a:pt x="61506" y="98410"/>
                    </a:lnTo>
                    <a:cubicBezTo>
                      <a:pt x="63966" y="98410"/>
                      <a:pt x="65607" y="100050"/>
                      <a:pt x="65607" y="102510"/>
                    </a:cubicBezTo>
                    <a:lnTo>
                      <a:pt x="65607" y="127113"/>
                    </a:lnTo>
                    <a:cubicBezTo>
                      <a:pt x="65607" y="129573"/>
                      <a:pt x="63966" y="131213"/>
                      <a:pt x="61506" y="131213"/>
                    </a:cubicBezTo>
                    <a:lnTo>
                      <a:pt x="32803" y="131213"/>
                    </a:lnTo>
                    <a:cubicBezTo>
                      <a:pt x="14761" y="131213"/>
                      <a:pt x="0" y="145975"/>
                      <a:pt x="0" y="164016"/>
                    </a:cubicBezTo>
                    <a:lnTo>
                      <a:pt x="0" y="557656"/>
                    </a:lnTo>
                    <a:cubicBezTo>
                      <a:pt x="0" y="575698"/>
                      <a:pt x="14761" y="590459"/>
                      <a:pt x="32803" y="590459"/>
                    </a:cubicBezTo>
                    <a:lnTo>
                      <a:pt x="147615" y="590459"/>
                    </a:lnTo>
                    <a:cubicBezTo>
                      <a:pt x="147615" y="536334"/>
                      <a:pt x="191899" y="492049"/>
                      <a:pt x="246025" y="492049"/>
                    </a:cubicBezTo>
                    <a:lnTo>
                      <a:pt x="360836" y="492049"/>
                    </a:lnTo>
                    <a:close/>
                  </a:path>
                </a:pathLst>
              </a:custGeom>
              <a:solidFill>
                <a:schemeClr val="tx2"/>
              </a:solidFill>
              <a:ln w="8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" name="Freeform: Shape 10">
                <a:extLst>
                  <a:ext uri="{FF2B5EF4-FFF2-40B4-BE49-F238E27FC236}">
                    <a16:creationId xmlns:a16="http://schemas.microsoft.com/office/drawing/2014/main" id="{8BB78C30-77CB-3A76-8BEC-99D432653FA1}"/>
                  </a:ext>
                </a:extLst>
              </p:cNvPr>
              <p:cNvSpPr/>
              <p:nvPr/>
            </p:nvSpPr>
            <p:spPr>
              <a:xfrm>
                <a:off x="3739281" y="5074097"/>
                <a:ext cx="262426" cy="131213"/>
              </a:xfrm>
              <a:custGeom>
                <a:avLst/>
                <a:gdLst>
                  <a:gd name="connsiteX0" fmla="*/ 0 w 262426"/>
                  <a:gd name="connsiteY0" fmla="*/ 8201 h 131213"/>
                  <a:gd name="connsiteX1" fmla="*/ 0 w 262426"/>
                  <a:gd name="connsiteY1" fmla="*/ 123012 h 131213"/>
                  <a:gd name="connsiteX2" fmla="*/ 8201 w 262426"/>
                  <a:gd name="connsiteY2" fmla="*/ 131213 h 131213"/>
                  <a:gd name="connsiteX3" fmla="*/ 262426 w 262426"/>
                  <a:gd name="connsiteY3" fmla="*/ 131213 h 131213"/>
                  <a:gd name="connsiteX4" fmla="*/ 262426 w 262426"/>
                  <a:gd name="connsiteY4" fmla="*/ 0 h 131213"/>
                  <a:gd name="connsiteX5" fmla="*/ 8201 w 262426"/>
                  <a:gd name="connsiteY5" fmla="*/ 0 h 131213"/>
                  <a:gd name="connsiteX6" fmla="*/ 0 w 262426"/>
                  <a:gd name="connsiteY6" fmla="*/ 8201 h 131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426" h="131213">
                    <a:moveTo>
                      <a:pt x="0" y="8201"/>
                    </a:moveTo>
                    <a:lnTo>
                      <a:pt x="0" y="123012"/>
                    </a:lnTo>
                    <a:cubicBezTo>
                      <a:pt x="0" y="127933"/>
                      <a:pt x="3280" y="131213"/>
                      <a:pt x="8201" y="131213"/>
                    </a:cubicBezTo>
                    <a:lnTo>
                      <a:pt x="262426" y="131213"/>
                    </a:lnTo>
                    <a:lnTo>
                      <a:pt x="262426" y="0"/>
                    </a:lnTo>
                    <a:lnTo>
                      <a:pt x="8201" y="0"/>
                    </a:lnTo>
                    <a:cubicBezTo>
                      <a:pt x="3280" y="0"/>
                      <a:pt x="0" y="3280"/>
                      <a:pt x="0" y="82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11">
                <a:extLst>
                  <a:ext uri="{FF2B5EF4-FFF2-40B4-BE49-F238E27FC236}">
                    <a16:creationId xmlns:a16="http://schemas.microsoft.com/office/drawing/2014/main" id="{E7FFB73E-8C42-3535-7CB8-1757C7067151}"/>
                  </a:ext>
                </a:extLst>
              </p:cNvPr>
              <p:cNvSpPr/>
              <p:nvPr/>
            </p:nvSpPr>
            <p:spPr>
              <a:xfrm>
                <a:off x="3821289" y="5336524"/>
                <a:ext cx="278827" cy="131213"/>
              </a:xfrm>
              <a:custGeom>
                <a:avLst/>
                <a:gdLst>
                  <a:gd name="connsiteX0" fmla="*/ 139414 w 278827"/>
                  <a:gd name="connsiteY0" fmla="*/ 98410 h 131213"/>
                  <a:gd name="connsiteX1" fmla="*/ 65607 w 278827"/>
                  <a:gd name="connsiteY1" fmla="*/ 98410 h 131213"/>
                  <a:gd name="connsiteX2" fmla="*/ 32803 w 278827"/>
                  <a:gd name="connsiteY2" fmla="*/ 65607 h 131213"/>
                  <a:gd name="connsiteX3" fmla="*/ 65607 w 278827"/>
                  <a:gd name="connsiteY3" fmla="*/ 32803 h 131213"/>
                  <a:gd name="connsiteX4" fmla="*/ 139414 w 278827"/>
                  <a:gd name="connsiteY4" fmla="*/ 32803 h 131213"/>
                  <a:gd name="connsiteX5" fmla="*/ 139414 w 278827"/>
                  <a:gd name="connsiteY5" fmla="*/ 98410 h 131213"/>
                  <a:gd name="connsiteX6" fmla="*/ 213221 w 278827"/>
                  <a:gd name="connsiteY6" fmla="*/ 0 h 131213"/>
                  <a:gd name="connsiteX7" fmla="*/ 65607 w 278827"/>
                  <a:gd name="connsiteY7" fmla="*/ 0 h 131213"/>
                  <a:gd name="connsiteX8" fmla="*/ 0 w 278827"/>
                  <a:gd name="connsiteY8" fmla="*/ 65607 h 131213"/>
                  <a:gd name="connsiteX9" fmla="*/ 65607 w 278827"/>
                  <a:gd name="connsiteY9" fmla="*/ 131213 h 131213"/>
                  <a:gd name="connsiteX10" fmla="*/ 213221 w 278827"/>
                  <a:gd name="connsiteY10" fmla="*/ 131213 h 131213"/>
                  <a:gd name="connsiteX11" fmla="*/ 278828 w 278827"/>
                  <a:gd name="connsiteY11" fmla="*/ 65607 h 131213"/>
                  <a:gd name="connsiteX12" fmla="*/ 213221 w 278827"/>
                  <a:gd name="connsiteY12" fmla="*/ 0 h 131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8827" h="131213">
                    <a:moveTo>
                      <a:pt x="139414" y="98410"/>
                    </a:moveTo>
                    <a:lnTo>
                      <a:pt x="65607" y="98410"/>
                    </a:lnTo>
                    <a:cubicBezTo>
                      <a:pt x="47565" y="98410"/>
                      <a:pt x="32803" y="83648"/>
                      <a:pt x="32803" y="65607"/>
                    </a:cubicBezTo>
                    <a:cubicBezTo>
                      <a:pt x="32803" y="47565"/>
                      <a:pt x="47565" y="32803"/>
                      <a:pt x="65607" y="32803"/>
                    </a:cubicBezTo>
                    <a:lnTo>
                      <a:pt x="139414" y="32803"/>
                    </a:lnTo>
                    <a:lnTo>
                      <a:pt x="139414" y="98410"/>
                    </a:lnTo>
                    <a:close/>
                    <a:moveTo>
                      <a:pt x="213221" y="0"/>
                    </a:moveTo>
                    <a:lnTo>
                      <a:pt x="65607" y="0"/>
                    </a:lnTo>
                    <a:cubicBezTo>
                      <a:pt x="29523" y="0"/>
                      <a:pt x="0" y="29523"/>
                      <a:pt x="0" y="65607"/>
                    </a:cubicBezTo>
                    <a:cubicBezTo>
                      <a:pt x="0" y="101690"/>
                      <a:pt x="29523" y="131213"/>
                      <a:pt x="65607" y="131213"/>
                    </a:cubicBezTo>
                    <a:lnTo>
                      <a:pt x="213221" y="131213"/>
                    </a:lnTo>
                    <a:cubicBezTo>
                      <a:pt x="249305" y="131213"/>
                      <a:pt x="278828" y="101690"/>
                      <a:pt x="278828" y="65607"/>
                    </a:cubicBezTo>
                    <a:cubicBezTo>
                      <a:pt x="278828" y="29523"/>
                      <a:pt x="249305" y="0"/>
                      <a:pt x="2132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Graphic 5" descr="Medicine with solid fill">
              <a:extLst>
                <a:ext uri="{FF2B5EF4-FFF2-40B4-BE49-F238E27FC236}">
                  <a16:creationId xmlns:a16="http://schemas.microsoft.com/office/drawing/2014/main" id="{AABC3F06-DD3C-DC2F-F12C-5DC283F453AA}"/>
                </a:ext>
              </a:extLst>
            </p:cNvPr>
            <p:cNvGrpSpPr/>
            <p:nvPr/>
          </p:nvGrpSpPr>
          <p:grpSpPr>
            <a:xfrm>
              <a:off x="3104711" y="4568281"/>
              <a:ext cx="459246" cy="656065"/>
              <a:chOff x="3640871" y="4811671"/>
              <a:chExt cx="459246" cy="656065"/>
            </a:xfrm>
            <a:solidFill>
              <a:srgbClr val="000000"/>
            </a:solidFill>
          </p:grpSpPr>
          <p:sp>
            <p:nvSpPr>
              <p:cNvPr id="91" name="Freeform: Shape 143">
                <a:extLst>
                  <a:ext uri="{FF2B5EF4-FFF2-40B4-BE49-F238E27FC236}">
                    <a16:creationId xmlns:a16="http://schemas.microsoft.com/office/drawing/2014/main" id="{0A1B04F7-DA1B-9E46-952B-80C4C26D08AA}"/>
                  </a:ext>
                </a:extLst>
              </p:cNvPr>
              <p:cNvSpPr/>
              <p:nvPr/>
            </p:nvSpPr>
            <p:spPr>
              <a:xfrm>
                <a:off x="3640871" y="4811671"/>
                <a:ext cx="360836" cy="590459"/>
              </a:xfrm>
              <a:custGeom>
                <a:avLst/>
                <a:gdLst>
                  <a:gd name="connsiteX0" fmla="*/ 360836 w 360836"/>
                  <a:gd name="connsiteY0" fmla="*/ 492049 h 590459"/>
                  <a:gd name="connsiteX1" fmla="*/ 360836 w 360836"/>
                  <a:gd name="connsiteY1" fmla="*/ 426443 h 590459"/>
                  <a:gd name="connsiteX2" fmla="*/ 82008 w 360836"/>
                  <a:gd name="connsiteY2" fmla="*/ 426443 h 590459"/>
                  <a:gd name="connsiteX3" fmla="*/ 65607 w 360836"/>
                  <a:gd name="connsiteY3" fmla="*/ 410041 h 590459"/>
                  <a:gd name="connsiteX4" fmla="*/ 65607 w 360836"/>
                  <a:gd name="connsiteY4" fmla="*/ 246025 h 590459"/>
                  <a:gd name="connsiteX5" fmla="*/ 82008 w 360836"/>
                  <a:gd name="connsiteY5" fmla="*/ 229623 h 590459"/>
                  <a:gd name="connsiteX6" fmla="*/ 360836 w 360836"/>
                  <a:gd name="connsiteY6" fmla="*/ 229623 h 590459"/>
                  <a:gd name="connsiteX7" fmla="*/ 360836 w 360836"/>
                  <a:gd name="connsiteY7" fmla="*/ 164016 h 590459"/>
                  <a:gd name="connsiteX8" fmla="*/ 328033 w 360836"/>
                  <a:gd name="connsiteY8" fmla="*/ 131213 h 590459"/>
                  <a:gd name="connsiteX9" fmla="*/ 299330 w 360836"/>
                  <a:gd name="connsiteY9" fmla="*/ 131213 h 590459"/>
                  <a:gd name="connsiteX10" fmla="*/ 295230 w 360836"/>
                  <a:gd name="connsiteY10" fmla="*/ 127113 h 590459"/>
                  <a:gd name="connsiteX11" fmla="*/ 295230 w 360836"/>
                  <a:gd name="connsiteY11" fmla="*/ 102510 h 590459"/>
                  <a:gd name="connsiteX12" fmla="*/ 299330 w 360836"/>
                  <a:gd name="connsiteY12" fmla="*/ 98410 h 590459"/>
                  <a:gd name="connsiteX13" fmla="*/ 319832 w 360836"/>
                  <a:gd name="connsiteY13" fmla="*/ 98410 h 590459"/>
                  <a:gd name="connsiteX14" fmla="*/ 328033 w 360836"/>
                  <a:gd name="connsiteY14" fmla="*/ 90209 h 590459"/>
                  <a:gd name="connsiteX15" fmla="*/ 328033 w 360836"/>
                  <a:gd name="connsiteY15" fmla="*/ 32803 h 590459"/>
                  <a:gd name="connsiteX16" fmla="*/ 295230 w 360836"/>
                  <a:gd name="connsiteY16" fmla="*/ 0 h 590459"/>
                  <a:gd name="connsiteX17" fmla="*/ 65607 w 360836"/>
                  <a:gd name="connsiteY17" fmla="*/ 0 h 590459"/>
                  <a:gd name="connsiteX18" fmla="*/ 32803 w 360836"/>
                  <a:gd name="connsiteY18" fmla="*/ 32803 h 590459"/>
                  <a:gd name="connsiteX19" fmla="*/ 32803 w 360836"/>
                  <a:gd name="connsiteY19" fmla="*/ 90209 h 590459"/>
                  <a:gd name="connsiteX20" fmla="*/ 41004 w 360836"/>
                  <a:gd name="connsiteY20" fmla="*/ 98410 h 590459"/>
                  <a:gd name="connsiteX21" fmla="*/ 61506 w 360836"/>
                  <a:gd name="connsiteY21" fmla="*/ 98410 h 590459"/>
                  <a:gd name="connsiteX22" fmla="*/ 65607 w 360836"/>
                  <a:gd name="connsiteY22" fmla="*/ 102510 h 590459"/>
                  <a:gd name="connsiteX23" fmla="*/ 65607 w 360836"/>
                  <a:gd name="connsiteY23" fmla="*/ 127113 h 590459"/>
                  <a:gd name="connsiteX24" fmla="*/ 61506 w 360836"/>
                  <a:gd name="connsiteY24" fmla="*/ 131213 h 590459"/>
                  <a:gd name="connsiteX25" fmla="*/ 32803 w 360836"/>
                  <a:gd name="connsiteY25" fmla="*/ 131213 h 590459"/>
                  <a:gd name="connsiteX26" fmla="*/ 0 w 360836"/>
                  <a:gd name="connsiteY26" fmla="*/ 164016 h 590459"/>
                  <a:gd name="connsiteX27" fmla="*/ 0 w 360836"/>
                  <a:gd name="connsiteY27" fmla="*/ 557656 h 590459"/>
                  <a:gd name="connsiteX28" fmla="*/ 32803 w 360836"/>
                  <a:gd name="connsiteY28" fmla="*/ 590459 h 590459"/>
                  <a:gd name="connsiteX29" fmla="*/ 147615 w 360836"/>
                  <a:gd name="connsiteY29" fmla="*/ 590459 h 590459"/>
                  <a:gd name="connsiteX30" fmla="*/ 246025 w 360836"/>
                  <a:gd name="connsiteY30" fmla="*/ 492049 h 590459"/>
                  <a:gd name="connsiteX31" fmla="*/ 360836 w 360836"/>
                  <a:gd name="connsiteY31" fmla="*/ 492049 h 590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0836" h="590459">
                    <a:moveTo>
                      <a:pt x="360836" y="492049"/>
                    </a:moveTo>
                    <a:lnTo>
                      <a:pt x="360836" y="426443"/>
                    </a:lnTo>
                    <a:lnTo>
                      <a:pt x="82008" y="426443"/>
                    </a:lnTo>
                    <a:cubicBezTo>
                      <a:pt x="72987" y="426443"/>
                      <a:pt x="65607" y="419062"/>
                      <a:pt x="65607" y="410041"/>
                    </a:cubicBezTo>
                    <a:lnTo>
                      <a:pt x="65607" y="246025"/>
                    </a:lnTo>
                    <a:cubicBezTo>
                      <a:pt x="65607" y="237004"/>
                      <a:pt x="72987" y="229623"/>
                      <a:pt x="82008" y="229623"/>
                    </a:cubicBezTo>
                    <a:lnTo>
                      <a:pt x="360836" y="229623"/>
                    </a:lnTo>
                    <a:lnTo>
                      <a:pt x="360836" y="164016"/>
                    </a:lnTo>
                    <a:cubicBezTo>
                      <a:pt x="360836" y="145975"/>
                      <a:pt x="346075" y="131213"/>
                      <a:pt x="328033" y="131213"/>
                    </a:cubicBezTo>
                    <a:lnTo>
                      <a:pt x="299330" y="131213"/>
                    </a:lnTo>
                    <a:cubicBezTo>
                      <a:pt x="296870" y="131213"/>
                      <a:pt x="295230" y="129573"/>
                      <a:pt x="295230" y="127113"/>
                    </a:cubicBezTo>
                    <a:lnTo>
                      <a:pt x="295230" y="102510"/>
                    </a:lnTo>
                    <a:cubicBezTo>
                      <a:pt x="295230" y="100050"/>
                      <a:pt x="296870" y="98410"/>
                      <a:pt x="299330" y="98410"/>
                    </a:cubicBezTo>
                    <a:lnTo>
                      <a:pt x="319832" y="98410"/>
                    </a:lnTo>
                    <a:cubicBezTo>
                      <a:pt x="324753" y="98410"/>
                      <a:pt x="328033" y="95130"/>
                      <a:pt x="328033" y="90209"/>
                    </a:cubicBezTo>
                    <a:lnTo>
                      <a:pt x="328033" y="32803"/>
                    </a:lnTo>
                    <a:cubicBezTo>
                      <a:pt x="328033" y="14761"/>
                      <a:pt x="313271" y="0"/>
                      <a:pt x="295230" y="0"/>
                    </a:cubicBezTo>
                    <a:lnTo>
                      <a:pt x="65607" y="0"/>
                    </a:lnTo>
                    <a:cubicBezTo>
                      <a:pt x="47565" y="0"/>
                      <a:pt x="32803" y="14761"/>
                      <a:pt x="32803" y="32803"/>
                    </a:cubicBezTo>
                    <a:lnTo>
                      <a:pt x="32803" y="90209"/>
                    </a:lnTo>
                    <a:cubicBezTo>
                      <a:pt x="32803" y="95130"/>
                      <a:pt x="36084" y="98410"/>
                      <a:pt x="41004" y="98410"/>
                    </a:cubicBezTo>
                    <a:lnTo>
                      <a:pt x="61506" y="98410"/>
                    </a:lnTo>
                    <a:cubicBezTo>
                      <a:pt x="63966" y="98410"/>
                      <a:pt x="65607" y="100050"/>
                      <a:pt x="65607" y="102510"/>
                    </a:cubicBezTo>
                    <a:lnTo>
                      <a:pt x="65607" y="127113"/>
                    </a:lnTo>
                    <a:cubicBezTo>
                      <a:pt x="65607" y="129573"/>
                      <a:pt x="63966" y="131213"/>
                      <a:pt x="61506" y="131213"/>
                    </a:cubicBezTo>
                    <a:lnTo>
                      <a:pt x="32803" y="131213"/>
                    </a:lnTo>
                    <a:cubicBezTo>
                      <a:pt x="14761" y="131213"/>
                      <a:pt x="0" y="145975"/>
                      <a:pt x="0" y="164016"/>
                    </a:cubicBezTo>
                    <a:lnTo>
                      <a:pt x="0" y="557656"/>
                    </a:lnTo>
                    <a:cubicBezTo>
                      <a:pt x="0" y="575698"/>
                      <a:pt x="14761" y="590459"/>
                      <a:pt x="32803" y="590459"/>
                    </a:cubicBezTo>
                    <a:lnTo>
                      <a:pt x="147615" y="590459"/>
                    </a:lnTo>
                    <a:cubicBezTo>
                      <a:pt x="147615" y="536334"/>
                      <a:pt x="191899" y="492049"/>
                      <a:pt x="246025" y="492049"/>
                    </a:cubicBezTo>
                    <a:lnTo>
                      <a:pt x="360836" y="492049"/>
                    </a:lnTo>
                    <a:close/>
                  </a:path>
                </a:pathLst>
              </a:custGeom>
              <a:solidFill>
                <a:schemeClr val="tx2"/>
              </a:solidFill>
              <a:ln w="8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" name="Freeform: Shape 144">
                <a:extLst>
                  <a:ext uri="{FF2B5EF4-FFF2-40B4-BE49-F238E27FC236}">
                    <a16:creationId xmlns:a16="http://schemas.microsoft.com/office/drawing/2014/main" id="{4953F10D-A2CF-D767-8B7C-AF2C6DB66296}"/>
                  </a:ext>
                </a:extLst>
              </p:cNvPr>
              <p:cNvSpPr/>
              <p:nvPr/>
            </p:nvSpPr>
            <p:spPr>
              <a:xfrm>
                <a:off x="3739281" y="5074097"/>
                <a:ext cx="262426" cy="131213"/>
              </a:xfrm>
              <a:custGeom>
                <a:avLst/>
                <a:gdLst>
                  <a:gd name="connsiteX0" fmla="*/ 0 w 262426"/>
                  <a:gd name="connsiteY0" fmla="*/ 8201 h 131213"/>
                  <a:gd name="connsiteX1" fmla="*/ 0 w 262426"/>
                  <a:gd name="connsiteY1" fmla="*/ 123012 h 131213"/>
                  <a:gd name="connsiteX2" fmla="*/ 8201 w 262426"/>
                  <a:gd name="connsiteY2" fmla="*/ 131213 h 131213"/>
                  <a:gd name="connsiteX3" fmla="*/ 262426 w 262426"/>
                  <a:gd name="connsiteY3" fmla="*/ 131213 h 131213"/>
                  <a:gd name="connsiteX4" fmla="*/ 262426 w 262426"/>
                  <a:gd name="connsiteY4" fmla="*/ 0 h 131213"/>
                  <a:gd name="connsiteX5" fmla="*/ 8201 w 262426"/>
                  <a:gd name="connsiteY5" fmla="*/ 0 h 131213"/>
                  <a:gd name="connsiteX6" fmla="*/ 0 w 262426"/>
                  <a:gd name="connsiteY6" fmla="*/ 8201 h 131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426" h="131213">
                    <a:moveTo>
                      <a:pt x="0" y="8201"/>
                    </a:moveTo>
                    <a:lnTo>
                      <a:pt x="0" y="123012"/>
                    </a:lnTo>
                    <a:cubicBezTo>
                      <a:pt x="0" y="127933"/>
                      <a:pt x="3280" y="131213"/>
                      <a:pt x="8201" y="131213"/>
                    </a:cubicBezTo>
                    <a:lnTo>
                      <a:pt x="262426" y="131213"/>
                    </a:lnTo>
                    <a:lnTo>
                      <a:pt x="262426" y="0"/>
                    </a:lnTo>
                    <a:lnTo>
                      <a:pt x="8201" y="0"/>
                    </a:lnTo>
                    <a:cubicBezTo>
                      <a:pt x="3280" y="0"/>
                      <a:pt x="0" y="3280"/>
                      <a:pt x="0" y="82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145">
                <a:extLst>
                  <a:ext uri="{FF2B5EF4-FFF2-40B4-BE49-F238E27FC236}">
                    <a16:creationId xmlns:a16="http://schemas.microsoft.com/office/drawing/2014/main" id="{53A87045-050B-38FC-0147-5C7D0DAB005F}"/>
                  </a:ext>
                </a:extLst>
              </p:cNvPr>
              <p:cNvSpPr/>
              <p:nvPr/>
            </p:nvSpPr>
            <p:spPr>
              <a:xfrm>
                <a:off x="3821289" y="5336524"/>
                <a:ext cx="278827" cy="131213"/>
              </a:xfrm>
              <a:custGeom>
                <a:avLst/>
                <a:gdLst>
                  <a:gd name="connsiteX0" fmla="*/ 139414 w 278827"/>
                  <a:gd name="connsiteY0" fmla="*/ 98410 h 131213"/>
                  <a:gd name="connsiteX1" fmla="*/ 65607 w 278827"/>
                  <a:gd name="connsiteY1" fmla="*/ 98410 h 131213"/>
                  <a:gd name="connsiteX2" fmla="*/ 32803 w 278827"/>
                  <a:gd name="connsiteY2" fmla="*/ 65607 h 131213"/>
                  <a:gd name="connsiteX3" fmla="*/ 65607 w 278827"/>
                  <a:gd name="connsiteY3" fmla="*/ 32803 h 131213"/>
                  <a:gd name="connsiteX4" fmla="*/ 139414 w 278827"/>
                  <a:gd name="connsiteY4" fmla="*/ 32803 h 131213"/>
                  <a:gd name="connsiteX5" fmla="*/ 139414 w 278827"/>
                  <a:gd name="connsiteY5" fmla="*/ 98410 h 131213"/>
                  <a:gd name="connsiteX6" fmla="*/ 213221 w 278827"/>
                  <a:gd name="connsiteY6" fmla="*/ 0 h 131213"/>
                  <a:gd name="connsiteX7" fmla="*/ 65607 w 278827"/>
                  <a:gd name="connsiteY7" fmla="*/ 0 h 131213"/>
                  <a:gd name="connsiteX8" fmla="*/ 0 w 278827"/>
                  <a:gd name="connsiteY8" fmla="*/ 65607 h 131213"/>
                  <a:gd name="connsiteX9" fmla="*/ 65607 w 278827"/>
                  <a:gd name="connsiteY9" fmla="*/ 131213 h 131213"/>
                  <a:gd name="connsiteX10" fmla="*/ 213221 w 278827"/>
                  <a:gd name="connsiteY10" fmla="*/ 131213 h 131213"/>
                  <a:gd name="connsiteX11" fmla="*/ 278828 w 278827"/>
                  <a:gd name="connsiteY11" fmla="*/ 65607 h 131213"/>
                  <a:gd name="connsiteX12" fmla="*/ 213221 w 278827"/>
                  <a:gd name="connsiteY12" fmla="*/ 0 h 131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8827" h="131213">
                    <a:moveTo>
                      <a:pt x="139414" y="98410"/>
                    </a:moveTo>
                    <a:lnTo>
                      <a:pt x="65607" y="98410"/>
                    </a:lnTo>
                    <a:cubicBezTo>
                      <a:pt x="47565" y="98410"/>
                      <a:pt x="32803" y="83648"/>
                      <a:pt x="32803" y="65607"/>
                    </a:cubicBezTo>
                    <a:cubicBezTo>
                      <a:pt x="32803" y="47565"/>
                      <a:pt x="47565" y="32803"/>
                      <a:pt x="65607" y="32803"/>
                    </a:cubicBezTo>
                    <a:lnTo>
                      <a:pt x="139414" y="32803"/>
                    </a:lnTo>
                    <a:lnTo>
                      <a:pt x="139414" y="98410"/>
                    </a:lnTo>
                    <a:close/>
                    <a:moveTo>
                      <a:pt x="213221" y="0"/>
                    </a:moveTo>
                    <a:lnTo>
                      <a:pt x="65607" y="0"/>
                    </a:lnTo>
                    <a:cubicBezTo>
                      <a:pt x="29523" y="0"/>
                      <a:pt x="0" y="29523"/>
                      <a:pt x="0" y="65607"/>
                    </a:cubicBezTo>
                    <a:cubicBezTo>
                      <a:pt x="0" y="101690"/>
                      <a:pt x="29523" y="131213"/>
                      <a:pt x="65607" y="131213"/>
                    </a:cubicBezTo>
                    <a:lnTo>
                      <a:pt x="213221" y="131213"/>
                    </a:lnTo>
                    <a:cubicBezTo>
                      <a:pt x="249305" y="131213"/>
                      <a:pt x="278828" y="101690"/>
                      <a:pt x="278828" y="65607"/>
                    </a:cubicBezTo>
                    <a:cubicBezTo>
                      <a:pt x="278828" y="29523"/>
                      <a:pt x="249305" y="0"/>
                      <a:pt x="2132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7" name="Rectangle: Rounded Corners 97">
            <a:extLst>
              <a:ext uri="{FF2B5EF4-FFF2-40B4-BE49-F238E27FC236}">
                <a16:creationId xmlns:a16="http://schemas.microsoft.com/office/drawing/2014/main" id="{DB2F812C-2116-60C5-C986-BE2E6CE51444}"/>
              </a:ext>
            </a:extLst>
          </p:cNvPr>
          <p:cNvSpPr/>
          <p:nvPr/>
        </p:nvSpPr>
        <p:spPr>
          <a:xfrm>
            <a:off x="1476251" y="2816725"/>
            <a:ext cx="2120554" cy="7583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atin typeface="Rubik" pitchFamily="2" charset="-79"/>
                <a:cs typeface="Rubik" pitchFamily="2" charset="-79"/>
              </a:rPr>
              <a:t>Organisation</a:t>
            </a:r>
            <a:r>
              <a:rPr lang="es-ES" dirty="0">
                <a:latin typeface="Rubik" pitchFamily="2" charset="-79"/>
                <a:cs typeface="Rubik" pitchFamily="2" charset="-79"/>
              </a:rPr>
              <a:t> </a:t>
            </a:r>
            <a:r>
              <a:rPr lang="es-ES" dirty="0" err="1">
                <a:latin typeface="Rubik" pitchFamily="2" charset="-79"/>
                <a:cs typeface="Rubik" pitchFamily="2" charset="-79"/>
              </a:rPr>
              <a:t>unit</a:t>
            </a:r>
            <a:r>
              <a:rPr lang="es-ES" dirty="0">
                <a:latin typeface="Rubik" pitchFamily="2" charset="-79"/>
                <a:cs typeface="Rubik" pitchFamily="2" charset="-79"/>
              </a:rPr>
              <a:t> </a:t>
            </a:r>
            <a:r>
              <a:rPr lang="es-ES" dirty="0" err="1">
                <a:latin typeface="Rubik" pitchFamily="2" charset="-79"/>
                <a:cs typeface="Rubik" pitchFamily="2" charset="-79"/>
              </a:rPr>
              <a:t>groups</a:t>
            </a:r>
            <a:endParaRPr lang="es-ES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98" name="Rectangle: Rounded Corners 98">
            <a:extLst>
              <a:ext uri="{FF2B5EF4-FFF2-40B4-BE49-F238E27FC236}">
                <a16:creationId xmlns:a16="http://schemas.microsoft.com/office/drawing/2014/main" id="{BAC54E95-57A6-3A94-D4EA-1BB1F771C447}"/>
              </a:ext>
            </a:extLst>
          </p:cNvPr>
          <p:cNvSpPr/>
          <p:nvPr/>
        </p:nvSpPr>
        <p:spPr>
          <a:xfrm>
            <a:off x="1459849" y="1830324"/>
            <a:ext cx="2120553" cy="7315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atin typeface="Rubik" pitchFamily="2" charset="-79"/>
                <a:cs typeface="Rubik" pitchFamily="2" charset="-79"/>
              </a:rPr>
              <a:t>Organisation</a:t>
            </a:r>
            <a:r>
              <a:rPr lang="es-ES" dirty="0">
                <a:latin typeface="Rubik" pitchFamily="2" charset="-79"/>
                <a:cs typeface="Rubik" pitchFamily="2" charset="-79"/>
              </a:rPr>
              <a:t> </a:t>
            </a:r>
            <a:r>
              <a:rPr lang="es-ES" dirty="0" err="1">
                <a:latin typeface="Rubik" pitchFamily="2" charset="-79"/>
                <a:cs typeface="Rubik" pitchFamily="2" charset="-79"/>
              </a:rPr>
              <a:t>unit</a:t>
            </a:r>
            <a:r>
              <a:rPr lang="es-ES" dirty="0">
                <a:latin typeface="Rubik" pitchFamily="2" charset="-79"/>
                <a:cs typeface="Rubik" pitchFamily="2" charset="-79"/>
              </a:rPr>
              <a:t> </a:t>
            </a:r>
            <a:r>
              <a:rPr lang="es-ES" dirty="0" err="1">
                <a:latin typeface="Rubik" pitchFamily="2" charset="-79"/>
                <a:cs typeface="Rubik" pitchFamily="2" charset="-79"/>
              </a:rPr>
              <a:t>group</a:t>
            </a:r>
            <a:r>
              <a:rPr lang="es-ES" dirty="0">
                <a:latin typeface="Rubik" pitchFamily="2" charset="-79"/>
                <a:cs typeface="Rubik" pitchFamily="2" charset="-79"/>
              </a:rPr>
              <a:t> set</a:t>
            </a:r>
          </a:p>
        </p:txBody>
      </p:sp>
      <p:sp>
        <p:nvSpPr>
          <p:cNvPr id="99" name="Rectangle: Rounded Corners 99">
            <a:extLst>
              <a:ext uri="{FF2B5EF4-FFF2-40B4-BE49-F238E27FC236}">
                <a16:creationId xmlns:a16="http://schemas.microsoft.com/office/drawing/2014/main" id="{3D024354-2898-4E11-9267-4CD2337AEB68}"/>
              </a:ext>
            </a:extLst>
          </p:cNvPr>
          <p:cNvSpPr/>
          <p:nvPr/>
        </p:nvSpPr>
        <p:spPr>
          <a:xfrm>
            <a:off x="3443692" y="2740682"/>
            <a:ext cx="8218751" cy="910458"/>
          </a:xfrm>
          <a:prstGeom prst="roundRect">
            <a:avLst>
              <a:gd name="adj" fmla="val 10159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Rectangle: Rounded Corners 99">
            <a:extLst>
              <a:ext uri="{FF2B5EF4-FFF2-40B4-BE49-F238E27FC236}">
                <a16:creationId xmlns:a16="http://schemas.microsoft.com/office/drawing/2014/main" id="{8F9D79A4-94BF-5B17-D964-6A111FA12875}"/>
              </a:ext>
            </a:extLst>
          </p:cNvPr>
          <p:cNvSpPr/>
          <p:nvPr/>
        </p:nvSpPr>
        <p:spPr>
          <a:xfrm>
            <a:off x="3436938" y="1713207"/>
            <a:ext cx="8190896" cy="910458"/>
          </a:xfrm>
          <a:prstGeom prst="roundRect">
            <a:avLst>
              <a:gd name="adj" fmla="val 10159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7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7" grpId="0" animBg="1"/>
      <p:bldP spid="98" grpId="0" animBg="1"/>
      <p:bldP spid="99" grpId="0" animBg="1"/>
      <p:bldP spid="99" grpId="1" animBg="1"/>
      <p:bldP spid="101" grpId="0" animBg="1"/>
      <p:bldP spid="10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A3EC9CBD-D515-1089-3CDA-7C50317C3B6F}"/>
              </a:ext>
            </a:extLst>
          </p:cNvPr>
          <p:cNvSpPr/>
          <p:nvPr/>
        </p:nvSpPr>
        <p:spPr>
          <a:xfrm>
            <a:off x="2370794" y="722402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EB9FCF-1A1E-12EE-9F0B-0FA4DD75975E}"/>
              </a:ext>
            </a:extLst>
          </p:cNvPr>
          <p:cNvSpPr/>
          <p:nvPr/>
        </p:nvSpPr>
        <p:spPr>
          <a:xfrm>
            <a:off x="2095065" y="627641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20" name="Rectangle: Rounded Corners 3">
            <a:extLst>
              <a:ext uri="{FF2B5EF4-FFF2-40B4-BE49-F238E27FC236}">
                <a16:creationId xmlns:a16="http://schemas.microsoft.com/office/drawing/2014/main" id="{DF3B73A3-373B-D986-DBEB-09685B0C6980}"/>
              </a:ext>
            </a:extLst>
          </p:cNvPr>
          <p:cNvSpPr/>
          <p:nvPr/>
        </p:nvSpPr>
        <p:spPr>
          <a:xfrm>
            <a:off x="2370794" y="1700428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A24F10-DC96-3666-C761-7D7071D284D4}"/>
              </a:ext>
            </a:extLst>
          </p:cNvPr>
          <p:cNvSpPr/>
          <p:nvPr/>
        </p:nvSpPr>
        <p:spPr>
          <a:xfrm>
            <a:off x="2095066" y="1605667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22" name="Rectangle: Rounded Corners 3">
            <a:extLst>
              <a:ext uri="{FF2B5EF4-FFF2-40B4-BE49-F238E27FC236}">
                <a16:creationId xmlns:a16="http://schemas.microsoft.com/office/drawing/2014/main" id="{B5163B12-3183-5803-0F18-2595D24E6E4D}"/>
              </a:ext>
            </a:extLst>
          </p:cNvPr>
          <p:cNvSpPr/>
          <p:nvPr/>
        </p:nvSpPr>
        <p:spPr>
          <a:xfrm>
            <a:off x="2370794" y="2690858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3377F61-ED97-B86B-0964-5EB83A2FA0DA}"/>
              </a:ext>
            </a:extLst>
          </p:cNvPr>
          <p:cNvSpPr/>
          <p:nvPr/>
        </p:nvSpPr>
        <p:spPr>
          <a:xfrm>
            <a:off x="2095066" y="2596098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24" name="Rectangle: Rounded Corners 3">
            <a:extLst>
              <a:ext uri="{FF2B5EF4-FFF2-40B4-BE49-F238E27FC236}">
                <a16:creationId xmlns:a16="http://schemas.microsoft.com/office/drawing/2014/main" id="{6AA2D607-C1B2-6C4A-04B4-5E73D040E385}"/>
              </a:ext>
            </a:extLst>
          </p:cNvPr>
          <p:cNvSpPr/>
          <p:nvPr/>
        </p:nvSpPr>
        <p:spPr>
          <a:xfrm>
            <a:off x="2370794" y="3645560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7D5788-3B80-2F31-84B2-E1501F6AED78}"/>
              </a:ext>
            </a:extLst>
          </p:cNvPr>
          <p:cNvSpPr/>
          <p:nvPr/>
        </p:nvSpPr>
        <p:spPr>
          <a:xfrm>
            <a:off x="2095066" y="3550799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26" name="Rectangle: Rounded Corners 3">
            <a:extLst>
              <a:ext uri="{FF2B5EF4-FFF2-40B4-BE49-F238E27FC236}">
                <a16:creationId xmlns:a16="http://schemas.microsoft.com/office/drawing/2014/main" id="{9DE3715B-9085-890B-8A62-A21258CCE198}"/>
              </a:ext>
            </a:extLst>
          </p:cNvPr>
          <p:cNvSpPr/>
          <p:nvPr/>
        </p:nvSpPr>
        <p:spPr>
          <a:xfrm>
            <a:off x="2370794" y="4615983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C4AA6B-9777-DE1B-B34D-582B8832638B}"/>
              </a:ext>
            </a:extLst>
          </p:cNvPr>
          <p:cNvSpPr/>
          <p:nvPr/>
        </p:nvSpPr>
        <p:spPr>
          <a:xfrm>
            <a:off x="2095066" y="4521222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sp>
        <p:nvSpPr>
          <p:cNvPr id="28" name="Rectangle: Rounded Corners 3">
            <a:extLst>
              <a:ext uri="{FF2B5EF4-FFF2-40B4-BE49-F238E27FC236}">
                <a16:creationId xmlns:a16="http://schemas.microsoft.com/office/drawing/2014/main" id="{824DB2A0-44E4-34AD-794D-A4D9EAFE5D5F}"/>
              </a:ext>
            </a:extLst>
          </p:cNvPr>
          <p:cNvSpPr/>
          <p:nvPr/>
        </p:nvSpPr>
        <p:spPr>
          <a:xfrm>
            <a:off x="2370794" y="5586406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D5FD96-E56E-775C-F609-25C165CC9076}"/>
              </a:ext>
            </a:extLst>
          </p:cNvPr>
          <p:cNvSpPr/>
          <p:nvPr/>
        </p:nvSpPr>
        <p:spPr>
          <a:xfrm>
            <a:off x="2095066" y="5491646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30712-7F12-BC93-EEF2-ECCA154757CF}"/>
              </a:ext>
            </a:extLst>
          </p:cNvPr>
          <p:cNvSpPr txBox="1"/>
          <p:nvPr/>
        </p:nvSpPr>
        <p:spPr>
          <a:xfrm>
            <a:off x="8155769" y="2596098"/>
            <a:ext cx="50710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NO" sz="1400" dirty="0"/>
              <a:t>In the organisation unit hierarchy, select the parent organisation unit</a:t>
            </a:r>
            <a:r>
              <a:rPr lang="en-NO" sz="2400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9DBFD8-4173-E12B-92F4-DD00D71314AA}"/>
              </a:ext>
            </a:extLst>
          </p:cNvPr>
          <p:cNvSpPr txBox="1"/>
          <p:nvPr/>
        </p:nvSpPr>
        <p:spPr>
          <a:xfrm>
            <a:off x="8155770" y="738523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8CCF"/>
              </a:buClr>
            </a:pPr>
            <a:r>
              <a:rPr lang="en-US" sz="1400" dirty="0"/>
              <a:t>O</a:t>
            </a:r>
            <a:r>
              <a:rPr lang="en-NO" sz="1400" dirty="0"/>
              <a:t>pen the Maintenance application</a:t>
            </a:r>
            <a:r>
              <a:rPr lang="en-NO" sz="240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1BA698-D806-69B3-E3D2-435CA6174A0B}"/>
              </a:ext>
            </a:extLst>
          </p:cNvPr>
          <p:cNvSpPr txBox="1"/>
          <p:nvPr/>
        </p:nvSpPr>
        <p:spPr>
          <a:xfrm>
            <a:off x="8155766" y="1605670"/>
            <a:ext cx="4788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8CCF"/>
              </a:buClr>
            </a:pPr>
            <a:r>
              <a:rPr lang="en-NO" sz="1400" dirty="0"/>
              <a:t>Navigate to the organisation unit management page</a:t>
            </a:r>
            <a:r>
              <a:rPr lang="en-NO" sz="2400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F37B4F-F376-5953-2A24-CAEA791F7D37}"/>
              </a:ext>
            </a:extLst>
          </p:cNvPr>
          <p:cNvSpPr txBox="1"/>
          <p:nvPr/>
        </p:nvSpPr>
        <p:spPr>
          <a:xfrm>
            <a:off x="8155767" y="3645561"/>
            <a:ext cx="38323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NO" sz="1400" dirty="0"/>
              <a:t>Click on the blue (</a:t>
            </a:r>
            <a:r>
              <a:rPr lang="en-NO" sz="1400" dirty="0">
                <a:solidFill>
                  <a:schemeClr val="accent1"/>
                </a:solidFill>
              </a:rPr>
              <a:t>+</a:t>
            </a:r>
            <a:r>
              <a:rPr lang="en-NO" sz="1400" dirty="0"/>
              <a:t>) sign on the bottom right of the screen</a:t>
            </a:r>
            <a:r>
              <a:rPr lang="en-NO" sz="2400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DCBE2-230E-C968-C7C6-1CCA1A6E1A53}"/>
              </a:ext>
            </a:extLst>
          </p:cNvPr>
          <p:cNvSpPr txBox="1"/>
          <p:nvPr/>
        </p:nvSpPr>
        <p:spPr>
          <a:xfrm>
            <a:off x="8136129" y="4500879"/>
            <a:ext cx="38520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NO" sz="1400" dirty="0"/>
              <a:t>Fill in the name and other information in the organisation unit creation form </a:t>
            </a:r>
            <a:r>
              <a:rPr lang="en-NO" sz="2400" dirty="0"/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0A2B13-B5B9-80F5-2027-EC81C5470E31}"/>
              </a:ext>
            </a:extLst>
          </p:cNvPr>
          <p:cNvSpPr txBox="1"/>
          <p:nvPr/>
        </p:nvSpPr>
        <p:spPr>
          <a:xfrm>
            <a:off x="8237292" y="5754099"/>
            <a:ext cx="1237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NO" sz="1400" dirty="0"/>
              <a:t>Click “Save”</a:t>
            </a:r>
            <a:endParaRPr lang="en-NO" sz="2400" dirty="0"/>
          </a:p>
        </p:txBody>
      </p:sp>
    </p:spTree>
    <p:extLst>
      <p:ext uri="{BB962C8B-B14F-4D97-AF65-F5344CB8AC3E}">
        <p14:creationId xmlns:p14="http://schemas.microsoft.com/office/powerpoint/2010/main" val="70905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3">
            <a:extLst>
              <a:ext uri="{FF2B5EF4-FFF2-40B4-BE49-F238E27FC236}">
                <a16:creationId xmlns:a16="http://schemas.microsoft.com/office/drawing/2014/main" id="{DF3B73A3-373B-D986-DBEB-09685B0C6980}"/>
              </a:ext>
            </a:extLst>
          </p:cNvPr>
          <p:cNvSpPr/>
          <p:nvPr/>
        </p:nvSpPr>
        <p:spPr>
          <a:xfrm>
            <a:off x="2370794" y="1432804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A24F10-DC96-3666-C761-7D7071D284D4}"/>
              </a:ext>
            </a:extLst>
          </p:cNvPr>
          <p:cNvSpPr/>
          <p:nvPr/>
        </p:nvSpPr>
        <p:spPr>
          <a:xfrm>
            <a:off x="2095066" y="1338044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22" name="Rectangle: Rounded Corners 3">
            <a:extLst>
              <a:ext uri="{FF2B5EF4-FFF2-40B4-BE49-F238E27FC236}">
                <a16:creationId xmlns:a16="http://schemas.microsoft.com/office/drawing/2014/main" id="{B5163B12-3183-5803-0F18-2595D24E6E4D}"/>
              </a:ext>
            </a:extLst>
          </p:cNvPr>
          <p:cNvSpPr/>
          <p:nvPr/>
        </p:nvSpPr>
        <p:spPr>
          <a:xfrm>
            <a:off x="2370794" y="2356325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3377F61-ED97-B86B-0964-5EB83A2FA0DA}"/>
              </a:ext>
            </a:extLst>
          </p:cNvPr>
          <p:cNvSpPr/>
          <p:nvPr/>
        </p:nvSpPr>
        <p:spPr>
          <a:xfrm>
            <a:off x="2095066" y="2261564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24" name="Rectangle: Rounded Corners 3">
            <a:extLst>
              <a:ext uri="{FF2B5EF4-FFF2-40B4-BE49-F238E27FC236}">
                <a16:creationId xmlns:a16="http://schemas.microsoft.com/office/drawing/2014/main" id="{6AA2D607-C1B2-6C4A-04B4-5E73D040E385}"/>
              </a:ext>
            </a:extLst>
          </p:cNvPr>
          <p:cNvSpPr/>
          <p:nvPr/>
        </p:nvSpPr>
        <p:spPr>
          <a:xfrm>
            <a:off x="2370794" y="3288728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7D5788-3B80-2F31-84B2-E1501F6AED78}"/>
              </a:ext>
            </a:extLst>
          </p:cNvPr>
          <p:cNvSpPr/>
          <p:nvPr/>
        </p:nvSpPr>
        <p:spPr>
          <a:xfrm>
            <a:off x="2095066" y="3193967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26" name="Rectangle: Rounded Corners 3">
            <a:extLst>
              <a:ext uri="{FF2B5EF4-FFF2-40B4-BE49-F238E27FC236}">
                <a16:creationId xmlns:a16="http://schemas.microsoft.com/office/drawing/2014/main" id="{9DE3715B-9085-890B-8A62-A21258CCE198}"/>
              </a:ext>
            </a:extLst>
          </p:cNvPr>
          <p:cNvSpPr/>
          <p:nvPr/>
        </p:nvSpPr>
        <p:spPr>
          <a:xfrm>
            <a:off x="2370794" y="4236848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C4AA6B-9777-DE1B-B34D-582B8832638B}"/>
              </a:ext>
            </a:extLst>
          </p:cNvPr>
          <p:cNvSpPr/>
          <p:nvPr/>
        </p:nvSpPr>
        <p:spPr>
          <a:xfrm>
            <a:off x="2095066" y="4142088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sp>
        <p:nvSpPr>
          <p:cNvPr id="28" name="Rectangle: Rounded Corners 3">
            <a:extLst>
              <a:ext uri="{FF2B5EF4-FFF2-40B4-BE49-F238E27FC236}">
                <a16:creationId xmlns:a16="http://schemas.microsoft.com/office/drawing/2014/main" id="{824DB2A0-44E4-34AD-794D-A4D9EAFE5D5F}"/>
              </a:ext>
            </a:extLst>
          </p:cNvPr>
          <p:cNvSpPr/>
          <p:nvPr/>
        </p:nvSpPr>
        <p:spPr>
          <a:xfrm>
            <a:off x="2370794" y="5162668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D5FD96-E56E-775C-F609-25C165CC9076}"/>
              </a:ext>
            </a:extLst>
          </p:cNvPr>
          <p:cNvSpPr/>
          <p:nvPr/>
        </p:nvSpPr>
        <p:spPr>
          <a:xfrm>
            <a:off x="2095066" y="5067907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6</a:t>
            </a:r>
          </a:p>
        </p:txBody>
      </p:sp>
      <p:sp>
        <p:nvSpPr>
          <p:cNvPr id="19" name="Rectangle: Rounded Corners 3">
            <a:extLst>
              <a:ext uri="{FF2B5EF4-FFF2-40B4-BE49-F238E27FC236}">
                <a16:creationId xmlns:a16="http://schemas.microsoft.com/office/drawing/2014/main" id="{3957A94A-25C0-5722-50BE-FC0FF624085D}"/>
              </a:ext>
            </a:extLst>
          </p:cNvPr>
          <p:cNvSpPr/>
          <p:nvPr/>
        </p:nvSpPr>
        <p:spPr>
          <a:xfrm>
            <a:off x="2332634" y="515240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B1B169-AF18-F2FA-1E86-2CC9A7C619F6}"/>
              </a:ext>
            </a:extLst>
          </p:cNvPr>
          <p:cNvSpPr/>
          <p:nvPr/>
        </p:nvSpPr>
        <p:spPr>
          <a:xfrm>
            <a:off x="2056905" y="420479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2" name="Rectangle: Rounded Corners 3">
            <a:extLst>
              <a:ext uri="{FF2B5EF4-FFF2-40B4-BE49-F238E27FC236}">
                <a16:creationId xmlns:a16="http://schemas.microsoft.com/office/drawing/2014/main" id="{74DF7100-9FFF-069D-9913-313DE780E391}"/>
              </a:ext>
            </a:extLst>
          </p:cNvPr>
          <p:cNvSpPr/>
          <p:nvPr/>
        </p:nvSpPr>
        <p:spPr>
          <a:xfrm>
            <a:off x="2370794" y="6104568"/>
            <a:ext cx="5509249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1A078CC-DB3C-77E0-A848-364A552F12F1}"/>
              </a:ext>
            </a:extLst>
          </p:cNvPr>
          <p:cNvSpPr/>
          <p:nvPr/>
        </p:nvSpPr>
        <p:spPr>
          <a:xfrm>
            <a:off x="2095066" y="6009807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97639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6B0736-2F94-54A6-85C8-53F6032B8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64831"/>
              </p:ext>
            </p:extLst>
          </p:nvPr>
        </p:nvGraphicFramePr>
        <p:xfrm>
          <a:off x="152399" y="142240"/>
          <a:ext cx="13319763" cy="1332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281">
                  <a:extLst>
                    <a:ext uri="{9D8B030D-6E8A-4147-A177-3AD203B41FA5}">
                      <a16:colId xmlns:a16="http://schemas.microsoft.com/office/drawing/2014/main" val="2196372150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898667060"/>
                    </a:ext>
                  </a:extLst>
                </a:gridCol>
                <a:gridCol w="3515360">
                  <a:extLst>
                    <a:ext uri="{9D8B030D-6E8A-4147-A177-3AD203B41FA5}">
                      <a16:colId xmlns:a16="http://schemas.microsoft.com/office/drawing/2014/main" val="1809554896"/>
                    </a:ext>
                  </a:extLst>
                </a:gridCol>
                <a:gridCol w="4307842">
                  <a:extLst>
                    <a:ext uri="{9D8B030D-6E8A-4147-A177-3AD203B41FA5}">
                      <a16:colId xmlns:a16="http://schemas.microsoft.com/office/drawing/2014/main" val="1604863275"/>
                    </a:ext>
                  </a:extLst>
                </a:gridCol>
              </a:tblGrid>
              <a:tr h="15176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Root OU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District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Facility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152959"/>
                  </a:ext>
                </a:extLst>
              </a:tr>
              <a:tr h="984355">
                <a:tc rowSpan="12">
                  <a:txBody>
                    <a:bodyPr/>
                    <a:lstStyle/>
                    <a:p>
                      <a:pPr algn="ctr"/>
                      <a:r>
                        <a:rPr lang="en-US" sz="22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Trainingland</a:t>
                      </a:r>
                      <a:endParaRPr lang="en-US" sz="2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Food 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Vegetable District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Carrot District Hospital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181111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Spinach Health Center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857791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Fruit District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Apple Health Center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388231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Banana District Hospital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75830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Dinner District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Spaghetti Health Center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985776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Lasagna Private Hospital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888844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endParaRPr lang="en-US" sz="2200" b="1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Ostrich Health Center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39169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495215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069438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954224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Herring Health Center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373572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15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30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A8A770-CD3E-60A0-78DB-F837A395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25" y="350837"/>
            <a:ext cx="10109638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F64792-97A8-720E-CCCB-008221890581}"/>
              </a:ext>
            </a:extLst>
          </p:cNvPr>
          <p:cNvSpPr/>
          <p:nvPr/>
        </p:nvSpPr>
        <p:spPr>
          <a:xfrm>
            <a:off x="2002705" y="6327571"/>
            <a:ext cx="2226365" cy="66260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4BDDAD-AC1E-A60D-C367-B3F71A1D57C8}"/>
              </a:ext>
            </a:extLst>
          </p:cNvPr>
          <p:cNvSpPr/>
          <p:nvPr/>
        </p:nvSpPr>
        <p:spPr>
          <a:xfrm>
            <a:off x="2115345" y="1649551"/>
            <a:ext cx="1371600" cy="4572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6839C9-5DD1-9768-FD3B-C2B974E1D0CF}"/>
              </a:ext>
            </a:extLst>
          </p:cNvPr>
          <p:cNvSpPr/>
          <p:nvPr/>
        </p:nvSpPr>
        <p:spPr>
          <a:xfrm>
            <a:off x="9463680" y="6327567"/>
            <a:ext cx="675859" cy="66260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C97442-535C-F493-70EE-B57A718BFB33}"/>
              </a:ext>
            </a:extLst>
          </p:cNvPr>
          <p:cNvSpPr/>
          <p:nvPr/>
        </p:nvSpPr>
        <p:spPr>
          <a:xfrm>
            <a:off x="10205799" y="6334192"/>
            <a:ext cx="1205949" cy="66260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BC6210-BF71-D4DA-7B72-4F6C3CFA8118}"/>
              </a:ext>
            </a:extLst>
          </p:cNvPr>
          <p:cNvSpPr/>
          <p:nvPr/>
        </p:nvSpPr>
        <p:spPr>
          <a:xfrm>
            <a:off x="4262199" y="6340822"/>
            <a:ext cx="2100468" cy="66260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635576-2144-09F3-DB31-6DAFA2D0D87B}"/>
              </a:ext>
            </a:extLst>
          </p:cNvPr>
          <p:cNvSpPr/>
          <p:nvPr/>
        </p:nvSpPr>
        <p:spPr>
          <a:xfrm>
            <a:off x="3327918" y="1477272"/>
            <a:ext cx="463826" cy="463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F169E2-72E6-D426-7B12-85B77A865767}"/>
              </a:ext>
            </a:extLst>
          </p:cNvPr>
          <p:cNvSpPr/>
          <p:nvPr/>
        </p:nvSpPr>
        <p:spPr>
          <a:xfrm>
            <a:off x="2864093" y="6029394"/>
            <a:ext cx="463826" cy="463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8A4C9F-4D57-6F3A-95DA-CF1987BAE166}"/>
              </a:ext>
            </a:extLst>
          </p:cNvPr>
          <p:cNvSpPr/>
          <p:nvPr/>
        </p:nvSpPr>
        <p:spPr>
          <a:xfrm>
            <a:off x="6140250" y="6085713"/>
            <a:ext cx="463826" cy="463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2CE0ED-978B-2A09-ECBC-0ADA32BFD6E6}"/>
              </a:ext>
            </a:extLst>
          </p:cNvPr>
          <p:cNvSpPr/>
          <p:nvPr/>
        </p:nvSpPr>
        <p:spPr>
          <a:xfrm>
            <a:off x="9198634" y="6108906"/>
            <a:ext cx="463826" cy="463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034226-85EC-7519-0067-2FA90AA2E9D9}"/>
              </a:ext>
            </a:extLst>
          </p:cNvPr>
          <p:cNvSpPr/>
          <p:nvPr/>
        </p:nvSpPr>
        <p:spPr>
          <a:xfrm>
            <a:off x="11179831" y="6118840"/>
            <a:ext cx="463826" cy="4638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62310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A23B45-580A-11AB-1B29-32D686A19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527005"/>
              </p:ext>
            </p:extLst>
          </p:nvPr>
        </p:nvGraphicFramePr>
        <p:xfrm>
          <a:off x="230188" y="162560"/>
          <a:ext cx="13241972" cy="12516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4892">
                  <a:extLst>
                    <a:ext uri="{9D8B030D-6E8A-4147-A177-3AD203B41FA5}">
                      <a16:colId xmlns:a16="http://schemas.microsoft.com/office/drawing/2014/main" val="3238885720"/>
                    </a:ext>
                  </a:extLst>
                </a:gridCol>
                <a:gridCol w="4397911">
                  <a:extLst>
                    <a:ext uri="{9D8B030D-6E8A-4147-A177-3AD203B41FA5}">
                      <a16:colId xmlns:a16="http://schemas.microsoft.com/office/drawing/2014/main" val="3261493579"/>
                    </a:ext>
                  </a:extLst>
                </a:gridCol>
                <a:gridCol w="4619169">
                  <a:extLst>
                    <a:ext uri="{9D8B030D-6E8A-4147-A177-3AD203B41FA5}">
                      <a16:colId xmlns:a16="http://schemas.microsoft.com/office/drawing/2014/main" val="1836943879"/>
                    </a:ext>
                  </a:extLst>
                </a:gridCol>
              </a:tblGrid>
              <a:tr h="8737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Org. Unit Group 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Org. Unit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Org. Unit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374473"/>
                  </a:ext>
                </a:extLst>
              </a:tr>
              <a:tr h="970223">
                <a:tc rowSpan="12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0130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831340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86045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955386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383232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21989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149437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826983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658987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12632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358335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331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81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D903CC-12EF-AC2A-6209-0E89DC49F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049713"/>
              </p:ext>
            </p:extLst>
          </p:nvPr>
        </p:nvGraphicFramePr>
        <p:xfrm>
          <a:off x="152399" y="437210"/>
          <a:ext cx="19374466" cy="5455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2284">
                  <a:extLst>
                    <a:ext uri="{9D8B030D-6E8A-4147-A177-3AD203B41FA5}">
                      <a16:colId xmlns:a16="http://schemas.microsoft.com/office/drawing/2014/main" val="2196372150"/>
                    </a:ext>
                  </a:extLst>
                </a:gridCol>
                <a:gridCol w="3812823">
                  <a:extLst>
                    <a:ext uri="{9D8B030D-6E8A-4147-A177-3AD203B41FA5}">
                      <a16:colId xmlns:a16="http://schemas.microsoft.com/office/drawing/2014/main" val="898667060"/>
                    </a:ext>
                  </a:extLst>
                </a:gridCol>
                <a:gridCol w="5113321">
                  <a:extLst>
                    <a:ext uri="{9D8B030D-6E8A-4147-A177-3AD203B41FA5}">
                      <a16:colId xmlns:a16="http://schemas.microsoft.com/office/drawing/2014/main" val="1809554896"/>
                    </a:ext>
                  </a:extLst>
                </a:gridCol>
                <a:gridCol w="6266038">
                  <a:extLst>
                    <a:ext uri="{9D8B030D-6E8A-4147-A177-3AD203B41FA5}">
                      <a16:colId xmlns:a16="http://schemas.microsoft.com/office/drawing/2014/main" val="1604863275"/>
                    </a:ext>
                  </a:extLst>
                </a:gridCol>
              </a:tblGrid>
              <a:tr h="15176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Root OU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District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Facility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152959"/>
                  </a:ext>
                </a:extLst>
              </a:tr>
              <a:tr h="984355">
                <a:tc rowSpan="4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Root – Your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200" i="1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200" i="1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200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_Animal</a:t>
                      </a:r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200" i="1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200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_Bird</a:t>
                      </a:r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District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200" i="1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200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_Ostrich</a:t>
                      </a:r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Health Center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181111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200" i="1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200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_Peacock</a:t>
                      </a:r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Private Hospital</a:t>
                      </a:r>
                    </a:p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857791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200" i="1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200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_Dog</a:t>
                      </a:r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District</a:t>
                      </a:r>
                    </a:p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200" i="1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200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_Bulldog</a:t>
                      </a:r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Health Center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388231"/>
                  </a:ext>
                </a:extLst>
              </a:tr>
              <a:tr h="984355">
                <a:tc vMerge="1">
                  <a:txBody>
                    <a:bodyPr/>
                    <a:lstStyle/>
                    <a:p>
                      <a:pPr algn="ctr"/>
                      <a:endParaRPr lang="en-US" sz="2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200" i="1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200" kern="1200" dirty="0" err="1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_Dalmatian</a:t>
                      </a:r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Private Hospital</a:t>
                      </a:r>
                    </a:p>
                    <a:p>
                      <a:pPr algn="ctr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75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92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A23B45-580A-11AB-1B29-32D686A19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142427"/>
              </p:ext>
            </p:extLst>
          </p:nvPr>
        </p:nvGraphicFramePr>
        <p:xfrm>
          <a:off x="230187" y="162560"/>
          <a:ext cx="15816058" cy="4754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761">
                  <a:extLst>
                    <a:ext uri="{9D8B030D-6E8A-4147-A177-3AD203B41FA5}">
                      <a16:colId xmlns:a16="http://schemas.microsoft.com/office/drawing/2014/main" val="3238885720"/>
                    </a:ext>
                  </a:extLst>
                </a:gridCol>
                <a:gridCol w="3893575">
                  <a:extLst>
                    <a:ext uri="{9D8B030D-6E8A-4147-A177-3AD203B41FA5}">
                      <a16:colId xmlns:a16="http://schemas.microsoft.com/office/drawing/2014/main" val="3261493579"/>
                    </a:ext>
                  </a:extLst>
                </a:gridCol>
                <a:gridCol w="7108722">
                  <a:extLst>
                    <a:ext uri="{9D8B030D-6E8A-4147-A177-3AD203B41FA5}">
                      <a16:colId xmlns:a16="http://schemas.microsoft.com/office/drawing/2014/main" val="1836943879"/>
                    </a:ext>
                  </a:extLst>
                </a:gridCol>
              </a:tblGrid>
              <a:tr h="8737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Org. Unit Group 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Org. Unit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Org. Unit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374473"/>
                  </a:ext>
                </a:extLst>
              </a:tr>
              <a:tr h="970223">
                <a:tc rowSpan="4"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4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_Ownership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4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_Private</a:t>
                      </a:r>
                      <a:endParaRPr lang="en-US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4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_Peacock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Private Hospital</a:t>
                      </a:r>
                    </a:p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420130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4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_Dalmatian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Private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Hospitak</a:t>
                      </a:r>
                      <a:endParaRPr lang="en-US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831340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4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_Public</a:t>
                      </a:r>
                      <a:endParaRPr lang="en-US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4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initials_</a:t>
                      </a:r>
                      <a:r>
                        <a:rPr lang="en-US" sz="2400" i="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Bulldog</a:t>
                      </a:r>
                      <a:r>
                        <a:rPr lang="en-US" sz="240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Health Center</a:t>
                      </a:r>
                    </a:p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86045"/>
                  </a:ext>
                </a:extLst>
              </a:tr>
              <a:tr h="970223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Your </a:t>
                      </a:r>
                      <a:r>
                        <a:rPr lang="en-US" sz="24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initials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_Ostrich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Health Center</a:t>
                      </a:r>
                    </a:p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955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49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vron 2">
            <a:extLst>
              <a:ext uri="{FF2B5EF4-FFF2-40B4-BE49-F238E27FC236}">
                <a16:creationId xmlns:a16="http://schemas.microsoft.com/office/drawing/2014/main" id="{F1CBEB0A-7B76-9394-C0B7-278DE12EBEDC}"/>
              </a:ext>
            </a:extLst>
          </p:cNvPr>
          <p:cNvSpPr/>
          <p:nvPr/>
        </p:nvSpPr>
        <p:spPr>
          <a:xfrm rot="10800000" flipH="1" flipV="1">
            <a:off x="1946152" y="3642791"/>
            <a:ext cx="3512449" cy="1669899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tx1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03BC5202-26C4-3CC4-F0FB-E2DB19679E26}"/>
              </a:ext>
            </a:extLst>
          </p:cNvPr>
          <p:cNvSpPr/>
          <p:nvPr/>
        </p:nvSpPr>
        <p:spPr>
          <a:xfrm rot="10800000" flipH="1" flipV="1">
            <a:off x="5109380" y="3642791"/>
            <a:ext cx="3512449" cy="1669899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tx1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C8C2F457-52E1-8FC6-9270-B0CCFEB6D643}"/>
              </a:ext>
            </a:extLst>
          </p:cNvPr>
          <p:cNvSpPr/>
          <p:nvPr/>
        </p:nvSpPr>
        <p:spPr>
          <a:xfrm rot="10800000" flipH="1" flipV="1">
            <a:off x="8272609" y="3642792"/>
            <a:ext cx="3512449" cy="1669899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A66333-9F95-B1D2-CF6C-70B0C3684C07}"/>
              </a:ext>
            </a:extLst>
          </p:cNvPr>
          <p:cNvSpPr/>
          <p:nvPr/>
        </p:nvSpPr>
        <p:spPr>
          <a:xfrm>
            <a:off x="2983027" y="2572051"/>
            <a:ext cx="875462" cy="8754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D6FEEA1-5E55-7900-7345-AAB15199C474}"/>
              </a:ext>
            </a:extLst>
          </p:cNvPr>
          <p:cNvSpPr/>
          <p:nvPr/>
        </p:nvSpPr>
        <p:spPr>
          <a:xfrm>
            <a:off x="6018108" y="2572051"/>
            <a:ext cx="875462" cy="8754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B7BE20-01A9-E7FE-9874-68F60AEC13CA}"/>
              </a:ext>
            </a:extLst>
          </p:cNvPr>
          <p:cNvSpPr/>
          <p:nvPr/>
        </p:nvSpPr>
        <p:spPr>
          <a:xfrm>
            <a:off x="9222225" y="2572051"/>
            <a:ext cx="875462" cy="8754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82120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7B2294-4AAB-7985-662D-0840D0181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448070"/>
              </p:ext>
            </p:extLst>
          </p:nvPr>
        </p:nvGraphicFramePr>
        <p:xfrm>
          <a:off x="117988" y="1209367"/>
          <a:ext cx="13126066" cy="3962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7318">
                  <a:extLst>
                    <a:ext uri="{9D8B030D-6E8A-4147-A177-3AD203B41FA5}">
                      <a16:colId xmlns:a16="http://schemas.microsoft.com/office/drawing/2014/main" val="283770964"/>
                    </a:ext>
                  </a:extLst>
                </a:gridCol>
                <a:gridCol w="2567484">
                  <a:extLst>
                    <a:ext uri="{9D8B030D-6E8A-4147-A177-3AD203B41FA5}">
                      <a16:colId xmlns:a16="http://schemas.microsoft.com/office/drawing/2014/main" val="3587164534"/>
                    </a:ext>
                  </a:extLst>
                </a:gridCol>
                <a:gridCol w="2534571">
                  <a:extLst>
                    <a:ext uri="{9D8B030D-6E8A-4147-A177-3AD203B41FA5}">
                      <a16:colId xmlns:a16="http://schemas.microsoft.com/office/drawing/2014/main" val="1841907053"/>
                    </a:ext>
                  </a:extLst>
                </a:gridCol>
                <a:gridCol w="2426693">
                  <a:extLst>
                    <a:ext uri="{9D8B030D-6E8A-4147-A177-3AD203B41FA5}">
                      <a16:colId xmlns:a16="http://schemas.microsoft.com/office/drawing/2014/main" val="3584349205"/>
                    </a:ext>
                  </a:extLst>
                </a:gridCol>
              </a:tblGrid>
              <a:tr h="792423">
                <a:tc gridSpan="4">
                  <a:txBody>
                    <a:bodyPr/>
                    <a:lstStyle/>
                    <a:p>
                      <a:pPr lvl="1" algn="l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80823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215521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 – 14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15-19 Years</a:t>
                      </a:r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20+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704945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Suspected malaria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87644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Confirmed malaria cases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073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248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9CB21E3-ECB5-0F25-B03B-45F7310DF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010016"/>
              </p:ext>
            </p:extLst>
          </p:nvPr>
        </p:nvGraphicFramePr>
        <p:xfrm>
          <a:off x="152399" y="528320"/>
          <a:ext cx="13319762" cy="5904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3790">
                  <a:extLst>
                    <a:ext uri="{9D8B030D-6E8A-4147-A177-3AD203B41FA5}">
                      <a16:colId xmlns:a16="http://schemas.microsoft.com/office/drawing/2014/main" val="2196372150"/>
                    </a:ext>
                  </a:extLst>
                </a:gridCol>
                <a:gridCol w="4272986">
                  <a:extLst>
                    <a:ext uri="{9D8B030D-6E8A-4147-A177-3AD203B41FA5}">
                      <a16:colId xmlns:a16="http://schemas.microsoft.com/office/drawing/2014/main" val="898667060"/>
                    </a:ext>
                  </a:extLst>
                </a:gridCol>
                <a:gridCol w="4272986">
                  <a:extLst>
                    <a:ext uri="{9D8B030D-6E8A-4147-A177-3AD203B41FA5}">
                      <a16:colId xmlns:a16="http://schemas.microsoft.com/office/drawing/2014/main" val="1604863275"/>
                    </a:ext>
                  </a:extLst>
                </a:gridCol>
              </a:tblGrid>
              <a:tr h="14020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Category Options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Category combination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152959"/>
                  </a:ext>
                </a:extLst>
              </a:tr>
              <a:tr h="1500711">
                <a:tc>
                  <a:txBody>
                    <a:bodyPr/>
                    <a:lstStyle/>
                    <a:p>
                      <a:pPr lvl="0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920591"/>
                  </a:ext>
                </a:extLst>
              </a:tr>
              <a:tr h="1500711">
                <a:tc>
                  <a:txBody>
                    <a:bodyPr/>
                    <a:lstStyle/>
                    <a:p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76168"/>
                  </a:ext>
                </a:extLst>
              </a:tr>
              <a:tr h="1500711">
                <a:tc>
                  <a:txBody>
                    <a:bodyPr/>
                    <a:lstStyle/>
                    <a:p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289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962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F6A83C-D013-41F5-B28F-CD82B02B8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484050"/>
              </p:ext>
            </p:extLst>
          </p:nvPr>
        </p:nvGraphicFramePr>
        <p:xfrm>
          <a:off x="0" y="0"/>
          <a:ext cx="13485895" cy="4754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0759">
                  <a:extLst>
                    <a:ext uri="{9D8B030D-6E8A-4147-A177-3AD203B41FA5}">
                      <a16:colId xmlns:a16="http://schemas.microsoft.com/office/drawing/2014/main" val="283770964"/>
                    </a:ext>
                  </a:extLst>
                </a:gridCol>
                <a:gridCol w="1286145">
                  <a:extLst>
                    <a:ext uri="{9D8B030D-6E8A-4147-A177-3AD203B41FA5}">
                      <a16:colId xmlns:a16="http://schemas.microsoft.com/office/drawing/2014/main" val="3587164534"/>
                    </a:ext>
                  </a:extLst>
                </a:gridCol>
                <a:gridCol w="1351722">
                  <a:extLst>
                    <a:ext uri="{9D8B030D-6E8A-4147-A177-3AD203B41FA5}">
                      <a16:colId xmlns:a16="http://schemas.microsoft.com/office/drawing/2014/main" val="142871182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8419070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39049133"/>
                    </a:ext>
                  </a:extLst>
                </a:gridCol>
                <a:gridCol w="1311965">
                  <a:extLst>
                    <a:ext uri="{9D8B030D-6E8A-4147-A177-3AD203B41FA5}">
                      <a16:colId xmlns:a16="http://schemas.microsoft.com/office/drawing/2014/main" val="3584349205"/>
                    </a:ext>
                  </a:extLst>
                </a:gridCol>
                <a:gridCol w="1181252">
                  <a:extLst>
                    <a:ext uri="{9D8B030D-6E8A-4147-A177-3AD203B41FA5}">
                      <a16:colId xmlns:a16="http://schemas.microsoft.com/office/drawing/2014/main" val="2821472952"/>
                    </a:ext>
                  </a:extLst>
                </a:gridCol>
              </a:tblGrid>
              <a:tr h="792423">
                <a:tc gridSpan="7">
                  <a:txBody>
                    <a:bodyPr/>
                    <a:lstStyle/>
                    <a:p>
                      <a:pPr lvl="1" algn="l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Laboratory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13980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040650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 – 14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15-19 Years</a:t>
                      </a:r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20+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922020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46003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Malaria cases tested with microscopy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68156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Malaria cases positive with microscopy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86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425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20B4B3F-7B6B-065D-0A53-7CD26B830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296172"/>
              </p:ext>
            </p:extLst>
          </p:nvPr>
        </p:nvGraphicFramePr>
        <p:xfrm>
          <a:off x="152399" y="142240"/>
          <a:ext cx="13319762" cy="7209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3790">
                  <a:extLst>
                    <a:ext uri="{9D8B030D-6E8A-4147-A177-3AD203B41FA5}">
                      <a16:colId xmlns:a16="http://schemas.microsoft.com/office/drawing/2014/main" val="2196372150"/>
                    </a:ext>
                  </a:extLst>
                </a:gridCol>
                <a:gridCol w="4272986">
                  <a:extLst>
                    <a:ext uri="{9D8B030D-6E8A-4147-A177-3AD203B41FA5}">
                      <a16:colId xmlns:a16="http://schemas.microsoft.com/office/drawing/2014/main" val="898667060"/>
                    </a:ext>
                  </a:extLst>
                </a:gridCol>
                <a:gridCol w="4272986">
                  <a:extLst>
                    <a:ext uri="{9D8B030D-6E8A-4147-A177-3AD203B41FA5}">
                      <a16:colId xmlns:a16="http://schemas.microsoft.com/office/drawing/2014/main" val="1604863275"/>
                    </a:ext>
                  </a:extLst>
                </a:gridCol>
              </a:tblGrid>
              <a:tr h="113500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Category Options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Category combination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152959"/>
                  </a:ext>
                </a:extLst>
              </a:tr>
              <a:tr h="1214849">
                <a:tc>
                  <a:txBody>
                    <a:bodyPr/>
                    <a:lstStyle/>
                    <a:p>
                      <a:pPr lvl="0"/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920591"/>
                  </a:ext>
                </a:extLst>
              </a:tr>
              <a:tr h="1214849">
                <a:tc>
                  <a:txBody>
                    <a:bodyPr/>
                    <a:lstStyle/>
                    <a:p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76168"/>
                  </a:ext>
                </a:extLst>
              </a:tr>
              <a:tr h="1214849">
                <a:tc>
                  <a:txBody>
                    <a:bodyPr/>
                    <a:lstStyle/>
                    <a:p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289086"/>
                  </a:ext>
                </a:extLst>
              </a:tr>
              <a:tr h="1214849">
                <a:tc>
                  <a:txBody>
                    <a:bodyPr/>
                    <a:lstStyle/>
                    <a:p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41671"/>
                  </a:ext>
                </a:extLst>
              </a:tr>
              <a:tr h="1214849">
                <a:tc>
                  <a:txBody>
                    <a:bodyPr/>
                    <a:lstStyle/>
                    <a:p>
                      <a:endParaRPr lang="en-US" sz="2200" kern="120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81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74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26ADA1-0C5B-318C-88B5-B0DDFD89C110}"/>
              </a:ext>
            </a:extLst>
          </p:cNvPr>
          <p:cNvSpPr txBox="1"/>
          <p:nvPr/>
        </p:nvSpPr>
        <p:spPr>
          <a:xfrm>
            <a:off x="6094435" y="2204231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Rubik" pitchFamily="2" charset="-79"/>
                <a:cs typeface="Rubik" pitchFamily="2" charset="-79"/>
              </a:rPr>
              <a:t>VS.</a:t>
            </a:r>
          </a:p>
        </p:txBody>
      </p:sp>
      <p:sp>
        <p:nvSpPr>
          <p:cNvPr id="3" name="Rectangle: Rounded Corners 17">
            <a:extLst>
              <a:ext uri="{FF2B5EF4-FFF2-40B4-BE49-F238E27FC236}">
                <a16:creationId xmlns:a16="http://schemas.microsoft.com/office/drawing/2014/main" id="{C0618FEE-5D3C-509E-6B12-B79786306417}"/>
              </a:ext>
            </a:extLst>
          </p:cNvPr>
          <p:cNvSpPr/>
          <p:nvPr/>
        </p:nvSpPr>
        <p:spPr>
          <a:xfrm>
            <a:off x="2830703" y="2183946"/>
            <a:ext cx="3066197" cy="6400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Data Elements</a:t>
            </a:r>
          </a:p>
        </p:txBody>
      </p:sp>
      <p:sp>
        <p:nvSpPr>
          <p:cNvPr id="4" name="Rectangle: Rounded Corners 17">
            <a:extLst>
              <a:ext uri="{FF2B5EF4-FFF2-40B4-BE49-F238E27FC236}">
                <a16:creationId xmlns:a16="http://schemas.microsoft.com/office/drawing/2014/main" id="{74B048A5-86C7-489B-B51F-C24CE292AA76}"/>
              </a:ext>
            </a:extLst>
          </p:cNvPr>
          <p:cNvSpPr/>
          <p:nvPr/>
        </p:nvSpPr>
        <p:spPr>
          <a:xfrm>
            <a:off x="7434977" y="2183946"/>
            <a:ext cx="3066197" cy="6400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Indicators</a:t>
            </a:r>
          </a:p>
        </p:txBody>
      </p:sp>
      <p:sp>
        <p:nvSpPr>
          <p:cNvPr id="5" name="Rectangle: Rounded Corners 17">
            <a:extLst>
              <a:ext uri="{FF2B5EF4-FFF2-40B4-BE49-F238E27FC236}">
                <a16:creationId xmlns:a16="http://schemas.microsoft.com/office/drawing/2014/main" id="{843BDEEB-8374-EB95-4311-65623D173562}"/>
              </a:ext>
            </a:extLst>
          </p:cNvPr>
          <p:cNvSpPr/>
          <p:nvPr/>
        </p:nvSpPr>
        <p:spPr>
          <a:xfrm>
            <a:off x="5511830" y="1363007"/>
            <a:ext cx="2308210" cy="64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“What”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599DF-0BC3-CD18-CA08-5C79AA4AB3DE}"/>
              </a:ext>
            </a:extLst>
          </p:cNvPr>
          <p:cNvSpPr txBox="1"/>
          <p:nvPr/>
        </p:nvSpPr>
        <p:spPr>
          <a:xfrm>
            <a:off x="2734443" y="3217096"/>
            <a:ext cx="335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b="1" dirty="0"/>
              <a:t>Collected</a:t>
            </a:r>
            <a:r>
              <a:rPr lang="en-US" sz="2400" dirty="0"/>
              <a:t>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99558-22C5-5BF0-79FB-05D2A72C4601}"/>
              </a:ext>
            </a:extLst>
          </p:cNvPr>
          <p:cNvSpPr txBox="1"/>
          <p:nvPr/>
        </p:nvSpPr>
        <p:spPr>
          <a:xfrm>
            <a:off x="2758504" y="3815858"/>
            <a:ext cx="335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b="1" dirty="0">
                <a:solidFill>
                  <a:schemeClr val="accent2"/>
                </a:solidFill>
              </a:rPr>
              <a:t>Cases</a:t>
            </a:r>
            <a:r>
              <a:rPr lang="en-US" sz="2400" dirty="0"/>
              <a:t> of a disease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7511B-6FA2-207C-F44C-4EC0E72F2985}"/>
              </a:ext>
            </a:extLst>
          </p:cNvPr>
          <p:cNvSpPr txBox="1"/>
          <p:nvPr/>
        </p:nvSpPr>
        <p:spPr>
          <a:xfrm>
            <a:off x="2758504" y="4324232"/>
            <a:ext cx="335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b="1" dirty="0">
                <a:solidFill>
                  <a:schemeClr val="accent2"/>
                </a:solidFill>
              </a:rPr>
              <a:t>Population</a:t>
            </a:r>
            <a:r>
              <a:rPr lang="en-US" sz="2400" dirty="0"/>
              <a:t>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81E53-0335-B256-84D5-E6683CC072D1}"/>
              </a:ext>
            </a:extLst>
          </p:cNvPr>
          <p:cNvSpPr txBox="1"/>
          <p:nvPr/>
        </p:nvSpPr>
        <p:spPr>
          <a:xfrm>
            <a:off x="2758504" y="4832605"/>
            <a:ext cx="3359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b="1" dirty="0">
                <a:solidFill>
                  <a:schemeClr val="accent2"/>
                </a:solidFill>
              </a:rPr>
              <a:t>Number</a:t>
            </a:r>
            <a:r>
              <a:rPr lang="en-US" sz="2400" dirty="0"/>
              <a:t> of hospital beds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01D57-1173-8F05-B11F-57FCF877D860}"/>
              </a:ext>
            </a:extLst>
          </p:cNvPr>
          <p:cNvSpPr txBox="1"/>
          <p:nvPr/>
        </p:nvSpPr>
        <p:spPr>
          <a:xfrm>
            <a:off x="7433052" y="3217096"/>
            <a:ext cx="335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b="1" dirty="0"/>
              <a:t>Calculated</a:t>
            </a:r>
            <a:r>
              <a:rPr lang="en-US" sz="2400" dirty="0"/>
              <a:t>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C275F-D365-4838-86AF-2DA7D7C1FB8E}"/>
              </a:ext>
            </a:extLst>
          </p:cNvPr>
          <p:cNvSpPr txBox="1"/>
          <p:nvPr/>
        </p:nvSpPr>
        <p:spPr>
          <a:xfrm>
            <a:off x="7398922" y="3827890"/>
            <a:ext cx="3940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Using two or more data elements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6B740-96D4-9FB9-6012-728F751B2700}"/>
              </a:ext>
            </a:extLst>
          </p:cNvPr>
          <p:cNvSpPr txBox="1"/>
          <p:nvPr/>
        </p:nvSpPr>
        <p:spPr>
          <a:xfrm>
            <a:off x="7398925" y="4690026"/>
            <a:ext cx="4144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Immunization </a:t>
            </a:r>
            <a:r>
              <a:rPr lang="en-US" sz="2400" b="1" dirty="0">
                <a:solidFill>
                  <a:schemeClr val="accent2"/>
                </a:solidFill>
              </a:rPr>
              <a:t>coverage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C57C2-4B13-0A50-5CD3-368E83658E1B}"/>
              </a:ext>
            </a:extLst>
          </p:cNvPr>
          <p:cNvSpPr txBox="1"/>
          <p:nvPr/>
        </p:nvSpPr>
        <p:spPr>
          <a:xfrm>
            <a:off x="7398924" y="5182829"/>
            <a:ext cx="4389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Maternal mortality </a:t>
            </a:r>
            <a:r>
              <a:rPr lang="en-US" sz="2400" b="1" dirty="0">
                <a:solidFill>
                  <a:schemeClr val="accent2"/>
                </a:solidFill>
              </a:rPr>
              <a:t>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C4B613-8EF4-20C0-5CDA-CFB0D194CDB1}"/>
              </a:ext>
            </a:extLst>
          </p:cNvPr>
          <p:cNvSpPr txBox="1"/>
          <p:nvPr/>
        </p:nvSpPr>
        <p:spPr>
          <a:xfrm>
            <a:off x="7398922" y="5826938"/>
            <a:ext cx="394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b="1" dirty="0">
                <a:solidFill>
                  <a:schemeClr val="accent2"/>
                </a:solidFill>
              </a:rPr>
              <a:t>Total</a:t>
            </a:r>
            <a:r>
              <a:rPr lang="en-US" sz="2400" dirty="0"/>
              <a:t> of data elements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4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9CB21E3-ECB5-0F25-B03B-45F7310DF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20336"/>
              </p:ext>
            </p:extLst>
          </p:nvPr>
        </p:nvGraphicFramePr>
        <p:xfrm>
          <a:off x="81281" y="81280"/>
          <a:ext cx="16407416" cy="7397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7843">
                  <a:extLst>
                    <a:ext uri="{9D8B030D-6E8A-4147-A177-3AD203B41FA5}">
                      <a16:colId xmlns:a16="http://schemas.microsoft.com/office/drawing/2014/main" val="2196372150"/>
                    </a:ext>
                  </a:extLst>
                </a:gridCol>
                <a:gridCol w="7749573">
                  <a:extLst>
                    <a:ext uri="{9D8B030D-6E8A-4147-A177-3AD203B41FA5}">
                      <a16:colId xmlns:a16="http://schemas.microsoft.com/office/drawing/2014/main" val="898667060"/>
                    </a:ext>
                  </a:extLst>
                </a:gridCol>
              </a:tblGrid>
              <a:tr h="11117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Form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Category combination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152959"/>
                  </a:ext>
                </a:extLst>
              </a:tr>
              <a:tr h="897915">
                <a:tc>
                  <a:txBody>
                    <a:bodyPr/>
                    <a:lstStyle/>
                    <a:p>
                      <a:pPr lvl="0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Cases treated with any antimalarial medicine (incl. ACT)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920591"/>
                  </a:ext>
                </a:extLst>
              </a:tr>
              <a:tr h="897915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P. falciparum cases treated with single dose primaquine and ACT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76168"/>
                  </a:ext>
                </a:extLst>
              </a:tr>
              <a:tr h="897915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P. Falciparum cases treated with ACT only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289086"/>
                  </a:ext>
                </a:extLst>
              </a:tr>
              <a:tr h="897915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Suspected malaria cases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294805"/>
                  </a:ext>
                </a:extLst>
              </a:tr>
              <a:tr h="897915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Confirmed malaria cases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147488"/>
                  </a:ext>
                </a:extLst>
              </a:tr>
              <a:tr h="897915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Malaria cases tested with microscopy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39996"/>
                  </a:ext>
                </a:extLst>
              </a:tr>
              <a:tr h="897915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Malaria cases positive with microscopy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7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3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7CE38F7-5C96-0EE2-74BF-1B742B9ABBA1}"/>
              </a:ext>
            </a:extLst>
          </p:cNvPr>
          <p:cNvGrpSpPr/>
          <p:nvPr/>
        </p:nvGrpSpPr>
        <p:grpSpPr>
          <a:xfrm>
            <a:off x="5806042" y="2133649"/>
            <a:ext cx="2578955" cy="507074"/>
            <a:chOff x="6095094" y="2006273"/>
            <a:chExt cx="2578955" cy="507074"/>
          </a:xfrm>
        </p:grpSpPr>
        <p:sp>
          <p:nvSpPr>
            <p:cNvPr id="27" name="Free Form 6">
              <a:extLst>
                <a:ext uri="{FF2B5EF4-FFF2-40B4-BE49-F238E27FC236}">
                  <a16:creationId xmlns:a16="http://schemas.microsoft.com/office/drawing/2014/main" id="{632CA843-14BD-CF5D-47E1-D2A2B2BD27DD}"/>
                </a:ext>
              </a:extLst>
            </p:cNvPr>
            <p:cNvSpPr/>
            <p:nvPr/>
          </p:nvSpPr>
          <p:spPr>
            <a:xfrm>
              <a:off x="6095094" y="2006273"/>
              <a:ext cx="2578955" cy="462991"/>
            </a:xfrm>
            <a:custGeom>
              <a:avLst/>
              <a:gdLst/>
              <a:ahLst/>
              <a:cxnLst/>
              <a:rect l="0" t="0" r="0" b="0"/>
              <a:pathLst>
                <a:path w="3806598" h="683385">
                  <a:moveTo>
                    <a:pt x="3422855" y="0"/>
                  </a:moveTo>
                  <a:lnTo>
                    <a:pt x="0" y="0"/>
                  </a:lnTo>
                  <a:lnTo>
                    <a:pt x="0" y="683385"/>
                  </a:lnTo>
                  <a:lnTo>
                    <a:pt x="3806598" y="683385"/>
                  </a:lnTo>
                  <a:close/>
                </a:path>
              </a:pathLst>
            </a:custGeom>
            <a:solidFill>
              <a:srgbClr val="E8EBEC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75AD37-1CD1-6A73-AABD-5A3EBF0DBB98}"/>
                </a:ext>
              </a:extLst>
            </p:cNvPr>
            <p:cNvSpPr/>
            <p:nvPr/>
          </p:nvSpPr>
          <p:spPr>
            <a:xfrm>
              <a:off x="6656526" y="2051682"/>
              <a:ext cx="14895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400" spc="100" dirty="0"/>
                <a:t>Country</a:t>
              </a:r>
              <a:endParaRPr lang="en-NO" sz="2400" spc="1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806B80-DAEB-28A0-CC1D-783ABDE69FC3}"/>
              </a:ext>
            </a:extLst>
          </p:cNvPr>
          <p:cNvGrpSpPr/>
          <p:nvPr/>
        </p:nvGrpSpPr>
        <p:grpSpPr>
          <a:xfrm>
            <a:off x="6382250" y="3005546"/>
            <a:ext cx="2628353" cy="464934"/>
            <a:chOff x="6445386" y="2889336"/>
            <a:chExt cx="2704549" cy="464934"/>
          </a:xfrm>
        </p:grpSpPr>
        <p:sp>
          <p:nvSpPr>
            <p:cNvPr id="30" name="Free Form 5">
              <a:extLst>
                <a:ext uri="{FF2B5EF4-FFF2-40B4-BE49-F238E27FC236}">
                  <a16:creationId xmlns:a16="http://schemas.microsoft.com/office/drawing/2014/main" id="{AEF72DA7-A71F-C22D-9DC2-7AD141CB6CAC}"/>
                </a:ext>
              </a:extLst>
            </p:cNvPr>
            <p:cNvSpPr/>
            <p:nvPr/>
          </p:nvSpPr>
          <p:spPr>
            <a:xfrm>
              <a:off x="6445386" y="2891279"/>
              <a:ext cx="2704549" cy="462991"/>
            </a:xfrm>
            <a:custGeom>
              <a:avLst/>
              <a:gdLst/>
              <a:ahLst/>
              <a:cxnLst/>
              <a:rect l="0" t="0" r="0" b="0"/>
              <a:pathLst>
                <a:path w="3991977" h="683385">
                  <a:moveTo>
                    <a:pt x="3608246" y="0"/>
                  </a:moveTo>
                  <a:lnTo>
                    <a:pt x="0" y="0"/>
                  </a:lnTo>
                  <a:lnTo>
                    <a:pt x="0" y="683385"/>
                  </a:lnTo>
                  <a:lnTo>
                    <a:pt x="3991977" y="683385"/>
                  </a:lnTo>
                  <a:close/>
                </a:path>
              </a:pathLst>
            </a:custGeom>
            <a:solidFill>
              <a:srgbClr val="E8EBEC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7CCD864-952F-A198-8E47-9AEED1969BD6}"/>
                </a:ext>
              </a:extLst>
            </p:cNvPr>
            <p:cNvSpPr/>
            <p:nvPr/>
          </p:nvSpPr>
          <p:spPr>
            <a:xfrm>
              <a:off x="6907271" y="2889336"/>
              <a:ext cx="1834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NO" sz="2400" spc="100" dirty="0"/>
                <a:t>Provinces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85B4A7-D6C2-D015-4BF5-FBB873ED6D1C}"/>
              </a:ext>
            </a:extLst>
          </p:cNvPr>
          <p:cNvGrpSpPr/>
          <p:nvPr/>
        </p:nvGrpSpPr>
        <p:grpSpPr>
          <a:xfrm>
            <a:off x="6742002" y="3901677"/>
            <a:ext cx="2748639" cy="474908"/>
            <a:chOff x="6445386" y="3734135"/>
            <a:chExt cx="3177833" cy="474908"/>
          </a:xfrm>
        </p:grpSpPr>
        <p:sp>
          <p:nvSpPr>
            <p:cNvPr id="33" name="Free Form 4">
              <a:extLst>
                <a:ext uri="{FF2B5EF4-FFF2-40B4-BE49-F238E27FC236}">
                  <a16:creationId xmlns:a16="http://schemas.microsoft.com/office/drawing/2014/main" id="{7857805E-8305-B105-F2B2-705B4147CF48}"/>
                </a:ext>
              </a:extLst>
            </p:cNvPr>
            <p:cNvSpPr/>
            <p:nvPr/>
          </p:nvSpPr>
          <p:spPr>
            <a:xfrm>
              <a:off x="6445386" y="3734135"/>
              <a:ext cx="3177833" cy="462991"/>
            </a:xfrm>
            <a:custGeom>
              <a:avLst/>
              <a:gdLst/>
              <a:ahLst/>
              <a:cxnLst/>
              <a:rect l="0" t="0" r="0" b="0"/>
              <a:pathLst>
                <a:path w="4690554" h="683385">
                  <a:moveTo>
                    <a:pt x="4306811" y="0"/>
                  </a:moveTo>
                  <a:lnTo>
                    <a:pt x="0" y="0"/>
                  </a:lnTo>
                  <a:lnTo>
                    <a:pt x="0" y="683385"/>
                  </a:lnTo>
                  <a:lnTo>
                    <a:pt x="4690554" y="683385"/>
                  </a:lnTo>
                  <a:close/>
                </a:path>
              </a:pathLst>
            </a:custGeom>
            <a:solidFill>
              <a:srgbClr val="E8EBEC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68EE79D-0962-F82E-A56E-91EE1F62D35E}"/>
                </a:ext>
              </a:extLst>
            </p:cNvPr>
            <p:cNvSpPr/>
            <p:nvPr/>
          </p:nvSpPr>
          <p:spPr>
            <a:xfrm>
              <a:off x="7367703" y="3747378"/>
              <a:ext cx="19037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NO" sz="2400" spc="100" dirty="0"/>
                <a:t>Distric</a:t>
              </a:r>
              <a:r>
                <a:rPr lang="es-ES" sz="2400" spc="100" dirty="0"/>
                <a:t>t</a:t>
              </a:r>
              <a:r>
                <a:rPr lang="en-NO" sz="2400" spc="100" dirty="0"/>
                <a:t>s</a:t>
              </a:r>
              <a:r>
                <a:rPr lang="en-NO" sz="2400" dirty="0"/>
                <a:t>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9A4DFB-9AC8-3587-3A4B-7D22182B5791}"/>
              </a:ext>
            </a:extLst>
          </p:cNvPr>
          <p:cNvGrpSpPr/>
          <p:nvPr/>
        </p:nvGrpSpPr>
        <p:grpSpPr>
          <a:xfrm>
            <a:off x="7303470" y="4714482"/>
            <a:ext cx="2729895" cy="487447"/>
            <a:chOff x="7587200" y="4771301"/>
            <a:chExt cx="2729895" cy="487447"/>
          </a:xfrm>
        </p:grpSpPr>
        <p:sp>
          <p:nvSpPr>
            <p:cNvPr id="36" name="Free Form 3">
              <a:extLst>
                <a:ext uri="{FF2B5EF4-FFF2-40B4-BE49-F238E27FC236}">
                  <a16:creationId xmlns:a16="http://schemas.microsoft.com/office/drawing/2014/main" id="{5FA25B4C-EFB8-5547-3DB7-A21756610495}"/>
                </a:ext>
              </a:extLst>
            </p:cNvPr>
            <p:cNvSpPr/>
            <p:nvPr/>
          </p:nvSpPr>
          <p:spPr>
            <a:xfrm>
              <a:off x="7587200" y="4795749"/>
              <a:ext cx="2729895" cy="462999"/>
            </a:xfrm>
            <a:custGeom>
              <a:avLst/>
              <a:gdLst/>
              <a:ahLst/>
              <a:cxnLst/>
              <a:rect l="0" t="0" r="0" b="0"/>
              <a:pathLst>
                <a:path w="5389132" h="683398">
                  <a:moveTo>
                    <a:pt x="5005388" y="0"/>
                  </a:moveTo>
                  <a:lnTo>
                    <a:pt x="0" y="0"/>
                  </a:lnTo>
                  <a:lnTo>
                    <a:pt x="0" y="683398"/>
                  </a:lnTo>
                  <a:lnTo>
                    <a:pt x="5389132" y="683398"/>
                  </a:lnTo>
                  <a:close/>
                </a:path>
              </a:pathLst>
            </a:custGeom>
            <a:solidFill>
              <a:srgbClr val="E8EBEC">
                <a:alpha val="100000"/>
              </a:srgbClr>
            </a:solidFill>
            <a:ln w="0" cap="flat" cmpd="sng">
              <a:noFill/>
              <a:prstDash val="solid"/>
              <a:miter lim="800000"/>
            </a:ln>
          </p:spPr>
          <p:txBody>
            <a:bodyPr wrap="square"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15E5B4C-A9E9-2EE5-F57C-41395AF01732}"/>
                </a:ext>
              </a:extLst>
            </p:cNvPr>
            <p:cNvSpPr/>
            <p:nvPr/>
          </p:nvSpPr>
          <p:spPr>
            <a:xfrm>
              <a:off x="8070463" y="4771301"/>
              <a:ext cx="1720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NO" sz="2400" spc="100" dirty="0"/>
                <a:t>Facilities</a:t>
              </a:r>
              <a:r>
                <a:rPr lang="en-NO" sz="2400" dirty="0"/>
                <a:t>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664A1B8-2A66-677A-2A8C-459C1F4854AE}"/>
              </a:ext>
            </a:extLst>
          </p:cNvPr>
          <p:cNvGrpSpPr/>
          <p:nvPr/>
        </p:nvGrpSpPr>
        <p:grpSpPr>
          <a:xfrm>
            <a:off x="3918171" y="2098734"/>
            <a:ext cx="3773452" cy="3362211"/>
            <a:chOff x="4233571" y="2143529"/>
            <a:chExt cx="3773452" cy="336221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2793F61-D3A2-8A52-4FAE-B4FD7AA6F441}"/>
                </a:ext>
              </a:extLst>
            </p:cNvPr>
            <p:cNvSpPr/>
            <p:nvPr/>
          </p:nvSpPr>
          <p:spPr>
            <a:xfrm>
              <a:off x="5814541" y="2143529"/>
              <a:ext cx="550661" cy="556493"/>
            </a:xfrm>
            <a:prstGeom prst="ellipse">
              <a:avLst/>
            </a:prstGeom>
            <a:solidFill>
              <a:srgbClr val="27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>
                <a:latin typeface="Rubik Medium" pitchFamily="2" charset="-79"/>
                <a:cs typeface="Rubik Medium" pitchFamily="2" charset="-79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7A2AC08-7AD0-440C-6B21-28F4AB0FF3B6}"/>
                </a:ext>
              </a:extLst>
            </p:cNvPr>
            <p:cNvSpPr/>
            <p:nvPr/>
          </p:nvSpPr>
          <p:spPr>
            <a:xfrm>
              <a:off x="5305815" y="3013447"/>
              <a:ext cx="550661" cy="556493"/>
            </a:xfrm>
            <a:prstGeom prst="ellipse">
              <a:avLst/>
            </a:prstGeom>
            <a:solidFill>
              <a:srgbClr val="6FA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>
                <a:latin typeface="Rubik Medium" pitchFamily="2" charset="-79"/>
                <a:cs typeface="Rubik Medium" pitchFamily="2" charset="-79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231E8CF-4D0C-F590-D1EC-D4084D7DA8ED}"/>
                </a:ext>
              </a:extLst>
            </p:cNvPr>
            <p:cNvSpPr/>
            <p:nvPr/>
          </p:nvSpPr>
          <p:spPr>
            <a:xfrm>
              <a:off x="6321208" y="3014086"/>
              <a:ext cx="550661" cy="556493"/>
            </a:xfrm>
            <a:prstGeom prst="ellipse">
              <a:avLst/>
            </a:prstGeom>
            <a:solidFill>
              <a:srgbClr val="6FA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>
                <a:latin typeface="Rubik Medium" pitchFamily="2" charset="-79"/>
                <a:cs typeface="Rubik Medium" pitchFamily="2" charset="-79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66A910F-79D0-C220-5FE6-427FB0DF3639}"/>
                </a:ext>
              </a:extLst>
            </p:cNvPr>
            <p:cNvSpPr/>
            <p:nvPr/>
          </p:nvSpPr>
          <p:spPr>
            <a:xfrm>
              <a:off x="4936602" y="3883365"/>
              <a:ext cx="550661" cy="556493"/>
            </a:xfrm>
            <a:prstGeom prst="ellipse">
              <a:avLst/>
            </a:prstGeom>
            <a:solidFill>
              <a:srgbClr val="7AC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>
                <a:latin typeface="Rubik Medium" pitchFamily="2" charset="-79"/>
                <a:cs typeface="Rubik Medium" pitchFamily="2" charset="-79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0752C56-E298-6404-B6E5-7F6BBEE525D2}"/>
                </a:ext>
              </a:extLst>
            </p:cNvPr>
            <p:cNvSpPr/>
            <p:nvPr/>
          </p:nvSpPr>
          <p:spPr>
            <a:xfrm>
              <a:off x="5892048" y="3883365"/>
              <a:ext cx="550661" cy="556493"/>
            </a:xfrm>
            <a:prstGeom prst="ellipse">
              <a:avLst/>
            </a:prstGeom>
            <a:solidFill>
              <a:srgbClr val="7AC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>
                <a:latin typeface="Rubik Medium" pitchFamily="2" charset="-79"/>
                <a:cs typeface="Rubik Medium" pitchFamily="2" charset="-79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99DA82F-E53A-68FE-6A48-EEBC3230C12F}"/>
                </a:ext>
              </a:extLst>
            </p:cNvPr>
            <p:cNvSpPr/>
            <p:nvPr/>
          </p:nvSpPr>
          <p:spPr>
            <a:xfrm>
              <a:off x="6788095" y="3884643"/>
              <a:ext cx="550661" cy="556493"/>
            </a:xfrm>
            <a:prstGeom prst="ellipse">
              <a:avLst/>
            </a:prstGeom>
            <a:solidFill>
              <a:srgbClr val="7AC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400" dirty="0">
                <a:latin typeface="Rubik Medium" pitchFamily="2" charset="-79"/>
                <a:cs typeface="Rubik Medium" pitchFamily="2" charset="-79"/>
              </a:endParaRPr>
            </a:p>
          </p:txBody>
        </p:sp>
        <p:pic>
          <p:nvPicPr>
            <p:cNvPr id="49" name="Picture 48" descr="A picture containing text, object, first-aid kit&#10;&#10;Description automatically generated">
              <a:extLst>
                <a:ext uri="{FF2B5EF4-FFF2-40B4-BE49-F238E27FC236}">
                  <a16:creationId xmlns:a16="http://schemas.microsoft.com/office/drawing/2014/main" id="{93AA00F5-A992-6A60-D5CB-7938FD4AD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3"/>
            <a:stretch/>
          </p:blipFill>
          <p:spPr>
            <a:xfrm>
              <a:off x="4233571" y="4659062"/>
              <a:ext cx="989252" cy="846678"/>
            </a:xfrm>
            <a:prstGeom prst="rect">
              <a:avLst/>
            </a:prstGeom>
          </p:spPr>
        </p:pic>
        <p:pic>
          <p:nvPicPr>
            <p:cNvPr id="51" name="Picture 50" descr="A picture containing text, object, first-aid kit&#10;&#10;Description automatically generated">
              <a:extLst>
                <a:ext uri="{FF2B5EF4-FFF2-40B4-BE49-F238E27FC236}">
                  <a16:creationId xmlns:a16="http://schemas.microsoft.com/office/drawing/2014/main" id="{B50AEA1C-891E-23FB-1699-FA2973D9C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3"/>
            <a:stretch/>
          </p:blipFill>
          <p:spPr>
            <a:xfrm>
              <a:off x="5161638" y="4659062"/>
              <a:ext cx="989252" cy="846678"/>
            </a:xfrm>
            <a:prstGeom prst="rect">
              <a:avLst/>
            </a:prstGeom>
          </p:spPr>
        </p:pic>
        <p:pic>
          <p:nvPicPr>
            <p:cNvPr id="52" name="Picture 51" descr="A picture containing text, object, first-aid kit&#10;&#10;Description automatically generated">
              <a:extLst>
                <a:ext uri="{FF2B5EF4-FFF2-40B4-BE49-F238E27FC236}">
                  <a16:creationId xmlns:a16="http://schemas.microsoft.com/office/drawing/2014/main" id="{523896CB-B1D9-B35B-387A-1B34B2C3A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3"/>
            <a:stretch/>
          </p:blipFill>
          <p:spPr>
            <a:xfrm>
              <a:off x="6089705" y="4659062"/>
              <a:ext cx="989252" cy="846678"/>
            </a:xfrm>
            <a:prstGeom prst="rect">
              <a:avLst/>
            </a:prstGeom>
          </p:spPr>
        </p:pic>
        <p:pic>
          <p:nvPicPr>
            <p:cNvPr id="53" name="Picture 52" descr="A picture containing text, object, first-aid kit&#10;&#10;Description automatically generated">
              <a:extLst>
                <a:ext uri="{FF2B5EF4-FFF2-40B4-BE49-F238E27FC236}">
                  <a16:creationId xmlns:a16="http://schemas.microsoft.com/office/drawing/2014/main" id="{A8E802C1-DC80-27D4-09FA-FBDC123AA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13"/>
            <a:stretch/>
          </p:blipFill>
          <p:spPr>
            <a:xfrm>
              <a:off x="7017771" y="4659062"/>
              <a:ext cx="989252" cy="846678"/>
            </a:xfrm>
            <a:prstGeom prst="rect">
              <a:avLst/>
            </a:prstGeom>
          </p:spPr>
        </p:pic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EB00724-D2A3-425F-BBC9-771B708F43CC}"/>
              </a:ext>
            </a:extLst>
          </p:cNvPr>
          <p:cNvCxnSpPr>
            <a:cxnSpLocks/>
          </p:cNvCxnSpPr>
          <p:nvPr/>
        </p:nvCxnSpPr>
        <p:spPr>
          <a:xfrm flipV="1">
            <a:off x="4896534" y="3682812"/>
            <a:ext cx="1845467" cy="4654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08979FF-EAD0-9EB3-93DC-D9077EF6D154}"/>
              </a:ext>
            </a:extLst>
          </p:cNvPr>
          <p:cNvCxnSpPr>
            <a:cxnSpLocks/>
          </p:cNvCxnSpPr>
          <p:nvPr/>
        </p:nvCxnSpPr>
        <p:spPr>
          <a:xfrm>
            <a:off x="6281137" y="3525142"/>
            <a:ext cx="0" cy="151932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91B15E8-370A-F7D7-45D8-B173CEAEF2FE}"/>
              </a:ext>
            </a:extLst>
          </p:cNvPr>
          <p:cNvCxnSpPr>
            <a:cxnSpLocks/>
          </p:cNvCxnSpPr>
          <p:nvPr/>
        </p:nvCxnSpPr>
        <p:spPr>
          <a:xfrm>
            <a:off x="6743849" y="3687469"/>
            <a:ext cx="0" cy="151101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4DB1660-6BB9-69A6-D880-32F0E80FC705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851981" y="3687469"/>
            <a:ext cx="1" cy="151101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03EB41-BC26-8930-9A53-A023AB2696C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96535" y="3693207"/>
            <a:ext cx="1" cy="145363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003DF8-1E1A-2CC2-8B5A-F78D071EEC7C}"/>
              </a:ext>
            </a:extLst>
          </p:cNvPr>
          <p:cNvCxnSpPr>
            <a:cxnSpLocks/>
          </p:cNvCxnSpPr>
          <p:nvPr/>
        </p:nvCxnSpPr>
        <p:spPr>
          <a:xfrm>
            <a:off x="5299515" y="2815408"/>
            <a:ext cx="934787" cy="0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AB038E-5431-3728-DFB7-9CA9968A6C33}"/>
              </a:ext>
            </a:extLst>
          </p:cNvPr>
          <p:cNvCxnSpPr>
            <a:cxnSpLocks/>
          </p:cNvCxnSpPr>
          <p:nvPr/>
        </p:nvCxnSpPr>
        <p:spPr>
          <a:xfrm>
            <a:off x="5773438" y="2657738"/>
            <a:ext cx="0" cy="151932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51BB65B-926F-E939-EF13-E114FAE21C89}"/>
              </a:ext>
            </a:extLst>
          </p:cNvPr>
          <p:cNvCxnSpPr>
            <a:cxnSpLocks/>
          </p:cNvCxnSpPr>
          <p:nvPr/>
        </p:nvCxnSpPr>
        <p:spPr>
          <a:xfrm>
            <a:off x="6236150" y="2820065"/>
            <a:ext cx="0" cy="151101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0FD3027-E306-E0AE-952D-253C7AF17977}"/>
              </a:ext>
            </a:extLst>
          </p:cNvPr>
          <p:cNvCxnSpPr>
            <a:cxnSpLocks/>
          </p:cNvCxnSpPr>
          <p:nvPr/>
        </p:nvCxnSpPr>
        <p:spPr>
          <a:xfrm>
            <a:off x="5299515" y="2823929"/>
            <a:ext cx="1" cy="145363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758D5F8-6A4E-0E4D-2A63-857ED0E1E2A5}"/>
              </a:ext>
            </a:extLst>
          </p:cNvPr>
          <p:cNvCxnSpPr>
            <a:cxnSpLocks/>
          </p:cNvCxnSpPr>
          <p:nvPr/>
        </p:nvCxnSpPr>
        <p:spPr>
          <a:xfrm>
            <a:off x="4373295" y="4483173"/>
            <a:ext cx="2722220" cy="8481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DB16306-525B-EB87-70FC-D35FCCC41EB7}"/>
              </a:ext>
            </a:extLst>
          </p:cNvPr>
          <p:cNvCxnSpPr>
            <a:cxnSpLocks/>
          </p:cNvCxnSpPr>
          <p:nvPr/>
        </p:nvCxnSpPr>
        <p:spPr>
          <a:xfrm flipH="1">
            <a:off x="6742001" y="4403368"/>
            <a:ext cx="1011" cy="83916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5F62889-9D80-A21C-13F1-DEA36BE0ACA7}"/>
              </a:ext>
            </a:extLst>
          </p:cNvPr>
          <p:cNvCxnSpPr>
            <a:cxnSpLocks/>
          </p:cNvCxnSpPr>
          <p:nvPr/>
        </p:nvCxnSpPr>
        <p:spPr>
          <a:xfrm>
            <a:off x="6202091" y="4495769"/>
            <a:ext cx="1" cy="151101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EF5ADF0-CE96-7FE0-BDC1-2C878BB5F3A5}"/>
              </a:ext>
            </a:extLst>
          </p:cNvPr>
          <p:cNvCxnSpPr>
            <a:cxnSpLocks/>
          </p:cNvCxnSpPr>
          <p:nvPr/>
        </p:nvCxnSpPr>
        <p:spPr>
          <a:xfrm>
            <a:off x="5274024" y="4495769"/>
            <a:ext cx="1" cy="145363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ABD8789-1577-E205-4B78-6EB7C678E512}"/>
              </a:ext>
            </a:extLst>
          </p:cNvPr>
          <p:cNvCxnSpPr>
            <a:cxnSpLocks/>
          </p:cNvCxnSpPr>
          <p:nvPr/>
        </p:nvCxnSpPr>
        <p:spPr>
          <a:xfrm>
            <a:off x="4369156" y="4483173"/>
            <a:ext cx="1" cy="145363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1AC774-F20F-C365-8F39-9521CFE13FEB}"/>
              </a:ext>
            </a:extLst>
          </p:cNvPr>
          <p:cNvCxnSpPr>
            <a:cxnSpLocks/>
          </p:cNvCxnSpPr>
          <p:nvPr/>
        </p:nvCxnSpPr>
        <p:spPr>
          <a:xfrm>
            <a:off x="7109300" y="4495769"/>
            <a:ext cx="1" cy="145363"/>
          </a:xfrm>
          <a:prstGeom prst="line">
            <a:avLst/>
          </a:prstGeom>
          <a:ln w="28575" cap="rnd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10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9CB21E3-ECB5-0F25-B03B-45F7310DF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115513"/>
              </p:ext>
            </p:extLst>
          </p:nvPr>
        </p:nvGraphicFramePr>
        <p:xfrm>
          <a:off x="101598" y="81280"/>
          <a:ext cx="19631743" cy="7376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2814">
                  <a:extLst>
                    <a:ext uri="{9D8B030D-6E8A-4147-A177-3AD203B41FA5}">
                      <a16:colId xmlns:a16="http://schemas.microsoft.com/office/drawing/2014/main" val="2196372150"/>
                    </a:ext>
                  </a:extLst>
                </a:gridCol>
                <a:gridCol w="5381247">
                  <a:extLst>
                    <a:ext uri="{9D8B030D-6E8A-4147-A177-3AD203B41FA5}">
                      <a16:colId xmlns:a16="http://schemas.microsoft.com/office/drawing/2014/main" val="898667060"/>
                    </a:ext>
                  </a:extLst>
                </a:gridCol>
                <a:gridCol w="5617682">
                  <a:extLst>
                    <a:ext uri="{9D8B030D-6E8A-4147-A177-3AD203B41FA5}">
                      <a16:colId xmlns:a16="http://schemas.microsoft.com/office/drawing/2014/main" val="3309057065"/>
                    </a:ext>
                  </a:extLst>
                </a:gridCol>
              </a:tblGrid>
              <a:tr h="11086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Form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 Element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 Element </a:t>
                      </a:r>
                      <a:r>
                        <a:rPr lang="en-US" sz="2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Groupset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152959"/>
                  </a:ext>
                </a:extLst>
              </a:tr>
              <a:tr h="895449">
                <a:tc>
                  <a:txBody>
                    <a:bodyPr/>
                    <a:lstStyle/>
                    <a:p>
                      <a:pPr lvl="0"/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Cases treated with any antimalarial medicine (incl. ACT)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920591"/>
                  </a:ext>
                </a:extLst>
              </a:tr>
              <a:tr h="895449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P. falciparum cases treated with single dose primaquine and ACT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76168"/>
                  </a:ext>
                </a:extLst>
              </a:tr>
              <a:tr h="895449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P. Falciparum cases treated with ACT only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289086"/>
                  </a:ext>
                </a:extLst>
              </a:tr>
              <a:tr h="895449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Suspected malaria cases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294805"/>
                  </a:ext>
                </a:extLst>
              </a:tr>
              <a:tr h="895449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Confirmed malaria cases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147488"/>
                  </a:ext>
                </a:extLst>
              </a:tr>
              <a:tr h="895449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Malaria cases tested with microscopy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839996"/>
                  </a:ext>
                </a:extLst>
              </a:tr>
              <a:tr h="895449">
                <a:tc>
                  <a:txBody>
                    <a:bodyPr/>
                    <a:lstStyle/>
                    <a:p>
                      <a:r>
                        <a:rPr lang="en-US" sz="2200" kern="120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Malaria cases positive with microscopy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97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068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5BA98194-13C1-D7B6-D750-2D17EE46E2C7}"/>
              </a:ext>
            </a:extLst>
          </p:cNvPr>
          <p:cNvSpPr/>
          <p:nvPr/>
        </p:nvSpPr>
        <p:spPr>
          <a:xfrm>
            <a:off x="2573812" y="1758995"/>
            <a:ext cx="3240687" cy="719668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Default form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CF2BF7C2-B4FF-9777-F3A7-436B59F4B9B9}"/>
              </a:ext>
            </a:extLst>
          </p:cNvPr>
          <p:cNvSpPr/>
          <p:nvPr/>
        </p:nvSpPr>
        <p:spPr>
          <a:xfrm>
            <a:off x="2573811" y="3274530"/>
            <a:ext cx="3240687" cy="71966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Section form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D8A193-B560-5FFE-9A2D-F6089021F33D}"/>
              </a:ext>
            </a:extLst>
          </p:cNvPr>
          <p:cNvSpPr/>
          <p:nvPr/>
        </p:nvSpPr>
        <p:spPr>
          <a:xfrm>
            <a:off x="2573810" y="4790066"/>
            <a:ext cx="3240687" cy="71966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Custom form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A3EC9CBD-D515-1089-3CDA-7C50317C3B6F}"/>
              </a:ext>
            </a:extLst>
          </p:cNvPr>
          <p:cNvSpPr/>
          <p:nvPr/>
        </p:nvSpPr>
        <p:spPr>
          <a:xfrm>
            <a:off x="5565115" y="1516343"/>
            <a:ext cx="5694218" cy="1260572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Rectangle: Rounded Corners 3">
            <a:extLst>
              <a:ext uri="{FF2B5EF4-FFF2-40B4-BE49-F238E27FC236}">
                <a16:creationId xmlns:a16="http://schemas.microsoft.com/office/drawing/2014/main" id="{5473DC94-FAE3-0632-6876-0B4F243FB725}"/>
              </a:ext>
            </a:extLst>
          </p:cNvPr>
          <p:cNvSpPr/>
          <p:nvPr/>
        </p:nvSpPr>
        <p:spPr>
          <a:xfrm>
            <a:off x="5565115" y="3019566"/>
            <a:ext cx="5694218" cy="126057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ectangle: Rounded Corners 3">
            <a:extLst>
              <a:ext uri="{FF2B5EF4-FFF2-40B4-BE49-F238E27FC236}">
                <a16:creationId xmlns:a16="http://schemas.microsoft.com/office/drawing/2014/main" id="{29DDF008-9C52-4880-A840-62813896B69D}"/>
              </a:ext>
            </a:extLst>
          </p:cNvPr>
          <p:cNvSpPr/>
          <p:nvPr/>
        </p:nvSpPr>
        <p:spPr>
          <a:xfrm>
            <a:off x="5565115" y="4540108"/>
            <a:ext cx="5694218" cy="1260572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22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A3EC9CBD-D515-1089-3CDA-7C50317C3B6F}"/>
              </a:ext>
            </a:extLst>
          </p:cNvPr>
          <p:cNvSpPr/>
          <p:nvPr/>
        </p:nvSpPr>
        <p:spPr>
          <a:xfrm>
            <a:off x="3232012" y="1513886"/>
            <a:ext cx="3543165" cy="128103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EB9FCF-1A1E-12EE-9F0B-0FA4DD75975E}"/>
              </a:ext>
            </a:extLst>
          </p:cNvPr>
          <p:cNvSpPr/>
          <p:nvPr/>
        </p:nvSpPr>
        <p:spPr>
          <a:xfrm>
            <a:off x="2956284" y="1419125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20" name="Rectangle: Rounded Corners 3">
            <a:extLst>
              <a:ext uri="{FF2B5EF4-FFF2-40B4-BE49-F238E27FC236}">
                <a16:creationId xmlns:a16="http://schemas.microsoft.com/office/drawing/2014/main" id="{DF3B73A3-373B-D986-DBEB-09685B0C6980}"/>
              </a:ext>
            </a:extLst>
          </p:cNvPr>
          <p:cNvSpPr/>
          <p:nvPr/>
        </p:nvSpPr>
        <p:spPr>
          <a:xfrm>
            <a:off x="3232011" y="2961807"/>
            <a:ext cx="3543164" cy="128103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A24F10-DC96-3666-C761-7D7071D284D4}"/>
              </a:ext>
            </a:extLst>
          </p:cNvPr>
          <p:cNvSpPr/>
          <p:nvPr/>
        </p:nvSpPr>
        <p:spPr>
          <a:xfrm>
            <a:off x="2956284" y="2867047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22" name="Rectangle: Rounded Corners 3">
            <a:extLst>
              <a:ext uri="{FF2B5EF4-FFF2-40B4-BE49-F238E27FC236}">
                <a16:creationId xmlns:a16="http://schemas.microsoft.com/office/drawing/2014/main" id="{B5163B12-3183-5803-0F18-2595D24E6E4D}"/>
              </a:ext>
            </a:extLst>
          </p:cNvPr>
          <p:cNvSpPr/>
          <p:nvPr/>
        </p:nvSpPr>
        <p:spPr>
          <a:xfrm>
            <a:off x="7104201" y="1513885"/>
            <a:ext cx="3543166" cy="128103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3377F61-ED97-B86B-0964-5EB83A2FA0DA}"/>
              </a:ext>
            </a:extLst>
          </p:cNvPr>
          <p:cNvSpPr/>
          <p:nvPr/>
        </p:nvSpPr>
        <p:spPr>
          <a:xfrm>
            <a:off x="6828477" y="1419125"/>
            <a:ext cx="512029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24" name="Rectangle: Rounded Corners 3">
            <a:extLst>
              <a:ext uri="{FF2B5EF4-FFF2-40B4-BE49-F238E27FC236}">
                <a16:creationId xmlns:a16="http://schemas.microsoft.com/office/drawing/2014/main" id="{6AA2D607-C1B2-6C4A-04B4-5E73D040E385}"/>
              </a:ext>
            </a:extLst>
          </p:cNvPr>
          <p:cNvSpPr/>
          <p:nvPr/>
        </p:nvSpPr>
        <p:spPr>
          <a:xfrm>
            <a:off x="7113166" y="2986111"/>
            <a:ext cx="3543165" cy="1256733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7D5788-3B80-2F31-84B2-E1501F6AED78}"/>
              </a:ext>
            </a:extLst>
          </p:cNvPr>
          <p:cNvSpPr/>
          <p:nvPr/>
        </p:nvSpPr>
        <p:spPr>
          <a:xfrm>
            <a:off x="6837436" y="2909277"/>
            <a:ext cx="520830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753CC52B-2875-AC8D-D369-54F06A4F1F27}"/>
              </a:ext>
            </a:extLst>
          </p:cNvPr>
          <p:cNvSpPr/>
          <p:nvPr/>
        </p:nvSpPr>
        <p:spPr>
          <a:xfrm>
            <a:off x="5230579" y="4434032"/>
            <a:ext cx="3543165" cy="1256733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C4AA6B-9777-DE1B-B34D-582B8832638B}"/>
              </a:ext>
            </a:extLst>
          </p:cNvPr>
          <p:cNvSpPr/>
          <p:nvPr/>
        </p:nvSpPr>
        <p:spPr>
          <a:xfrm>
            <a:off x="4962254" y="4313725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43625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rrow: Clockwise curve with solid fill">
            <a:extLst>
              <a:ext uri="{FF2B5EF4-FFF2-40B4-BE49-F238E27FC236}">
                <a16:creationId xmlns:a16="http://schemas.microsoft.com/office/drawing/2014/main" id="{83EB007F-994C-C9C8-7A91-40C18DA0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021836">
            <a:off x="6729112" y="2496175"/>
            <a:ext cx="914400" cy="914400"/>
          </a:xfrm>
          <a:prstGeom prst="rect">
            <a:avLst/>
          </a:prstGeom>
        </p:spPr>
      </p:pic>
      <p:pic>
        <p:nvPicPr>
          <p:cNvPr id="4" name="Graphic 3" descr="Arrow: Slight curve with solid fill">
            <a:extLst>
              <a:ext uri="{FF2B5EF4-FFF2-40B4-BE49-F238E27FC236}">
                <a16:creationId xmlns:a16="http://schemas.microsoft.com/office/drawing/2014/main" id="{0D666672-B33F-A660-7EA3-09AA34F76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363623">
            <a:off x="6737387" y="4497818"/>
            <a:ext cx="914400" cy="914400"/>
          </a:xfrm>
          <a:prstGeom prst="rect">
            <a:avLst/>
          </a:prstGeom>
        </p:spPr>
      </p:pic>
      <p:pic>
        <p:nvPicPr>
          <p:cNvPr id="5" name="Graphic 4" descr="Arrow: Clockwise curve with solid fill">
            <a:extLst>
              <a:ext uri="{FF2B5EF4-FFF2-40B4-BE49-F238E27FC236}">
                <a16:creationId xmlns:a16="http://schemas.microsoft.com/office/drawing/2014/main" id="{E6AA5311-5E76-F019-8CE8-1C2FC3728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452417" flipH="1">
            <a:off x="10094736" y="2733765"/>
            <a:ext cx="914400" cy="914400"/>
          </a:xfrm>
          <a:prstGeom prst="rect">
            <a:avLst/>
          </a:prstGeom>
        </p:spPr>
      </p:pic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06946429-4CF4-6029-0DF5-64B6D0D9FF84}"/>
              </a:ext>
            </a:extLst>
          </p:cNvPr>
          <p:cNvSpPr/>
          <p:nvPr/>
        </p:nvSpPr>
        <p:spPr>
          <a:xfrm>
            <a:off x="2301814" y="3662846"/>
            <a:ext cx="2738367" cy="58057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Indicator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541B7-B683-3A46-ADB5-49F85B90C8AF}"/>
              </a:ext>
            </a:extLst>
          </p:cNvPr>
          <p:cNvSpPr txBox="1"/>
          <p:nvPr/>
        </p:nvSpPr>
        <p:spPr>
          <a:xfrm>
            <a:off x="6070436" y="3318172"/>
            <a:ext cx="2902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800" dirty="0"/>
              <a:t>Numerator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D5220-13ED-08CD-8EDF-490176D685EF}"/>
              </a:ext>
            </a:extLst>
          </p:cNvPr>
          <p:cNvSpPr txBox="1"/>
          <p:nvPr/>
        </p:nvSpPr>
        <p:spPr>
          <a:xfrm>
            <a:off x="6070440" y="4013737"/>
            <a:ext cx="2950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800" dirty="0"/>
              <a:t>Denominator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46B4B4-C1FE-D4B8-549C-FAE93C605034}"/>
              </a:ext>
            </a:extLst>
          </p:cNvPr>
          <p:cNvCxnSpPr/>
          <p:nvPr/>
        </p:nvCxnSpPr>
        <p:spPr>
          <a:xfrm>
            <a:off x="6070436" y="3952181"/>
            <a:ext cx="2902226" cy="0"/>
          </a:xfrm>
          <a:prstGeom prst="line">
            <a:avLst/>
          </a:prstGeom>
          <a:ln w="47625" cap="rnd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BA522A-A2AB-7573-4117-7C6923BB5D56}"/>
              </a:ext>
            </a:extLst>
          </p:cNvPr>
          <p:cNvSpPr txBox="1"/>
          <p:nvPr/>
        </p:nvSpPr>
        <p:spPr>
          <a:xfrm>
            <a:off x="5401322" y="3629019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3600" dirty="0"/>
              <a:t>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FC824-856B-2D92-DADF-4E231EFC8AA5}"/>
              </a:ext>
            </a:extLst>
          </p:cNvPr>
          <p:cNvSpPr txBox="1"/>
          <p:nvPr/>
        </p:nvSpPr>
        <p:spPr>
          <a:xfrm>
            <a:off x="9224698" y="369057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800" dirty="0"/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C6042-464A-168A-8532-26CF19222C50}"/>
              </a:ext>
            </a:extLst>
          </p:cNvPr>
          <p:cNvSpPr txBox="1"/>
          <p:nvPr/>
        </p:nvSpPr>
        <p:spPr>
          <a:xfrm>
            <a:off x="9595198" y="3641173"/>
            <a:ext cx="1720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3200" dirty="0"/>
              <a:t>Factor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67D09-0558-90F4-C219-334AFA212812}"/>
              </a:ext>
            </a:extLst>
          </p:cNvPr>
          <p:cNvSpPr txBox="1"/>
          <p:nvPr/>
        </p:nvSpPr>
        <p:spPr>
          <a:xfrm>
            <a:off x="5625101" y="5324201"/>
            <a:ext cx="224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2"/>
                </a:solidFill>
              </a:rPr>
              <a:t>Data element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53FE3-F69E-427F-BB7A-D7004521D613}"/>
              </a:ext>
            </a:extLst>
          </p:cNvPr>
          <p:cNvSpPr txBox="1"/>
          <p:nvPr/>
        </p:nvSpPr>
        <p:spPr>
          <a:xfrm>
            <a:off x="5327689" y="2214437"/>
            <a:ext cx="224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2"/>
                </a:solidFill>
              </a:rPr>
              <a:t>Data element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F8E67-C343-0967-EF67-099BC17F6880}"/>
              </a:ext>
            </a:extLst>
          </p:cNvPr>
          <p:cNvSpPr txBox="1"/>
          <p:nvPr/>
        </p:nvSpPr>
        <p:spPr>
          <a:xfrm>
            <a:off x="9638597" y="2137124"/>
            <a:ext cx="2567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2"/>
                </a:solidFill>
              </a:rPr>
              <a:t>Indicator type </a:t>
            </a:r>
          </a:p>
        </p:txBody>
      </p:sp>
    </p:spTree>
    <p:extLst>
      <p:ext uri="{BB962C8B-B14F-4D97-AF65-F5344CB8AC3E}">
        <p14:creationId xmlns:p14="http://schemas.microsoft.com/office/powerpoint/2010/main" val="25026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47639-17DF-4086-8914-3B834707845F}"/>
              </a:ext>
            </a:extLst>
          </p:cNvPr>
          <p:cNvSpPr/>
          <p:nvPr/>
        </p:nvSpPr>
        <p:spPr>
          <a:xfrm>
            <a:off x="6387780" y="3928298"/>
            <a:ext cx="2902226" cy="7374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buClr>
                <a:srgbClr val="008CCF"/>
              </a:buClr>
            </a:pPr>
            <a:r>
              <a:rPr lang="en-US" dirty="0"/>
              <a:t>Population live births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538C24-AC36-4AF7-BE48-A89C5A955707}"/>
              </a:ext>
            </a:extLst>
          </p:cNvPr>
          <p:cNvSpPr/>
          <p:nvPr/>
        </p:nvSpPr>
        <p:spPr>
          <a:xfrm>
            <a:off x="6301997" y="2744723"/>
            <a:ext cx="2988011" cy="6983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buClr>
                <a:srgbClr val="008CCF"/>
              </a:buClr>
            </a:pPr>
            <a:r>
              <a:rPr lang="en-US" dirty="0">
                <a:solidFill>
                  <a:schemeClr val="bg1"/>
                </a:solidFill>
              </a:rPr>
              <a:t>Delivery in facility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DB929-60AA-496C-BCED-AC9F54B26EB1}"/>
              </a:ext>
            </a:extLst>
          </p:cNvPr>
          <p:cNvSpPr/>
          <p:nvPr/>
        </p:nvSpPr>
        <p:spPr>
          <a:xfrm>
            <a:off x="1223936" y="3401582"/>
            <a:ext cx="3361075" cy="73747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Institutional delivery rate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0BC43F9-87B7-4EE1-ADAA-D5924ED70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44" y="-747652"/>
            <a:ext cx="53251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42484E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en-US" altLang="en-US" sz="400" dirty="0"/>
              <a:t> 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9C0D8B-4E9D-4AC9-B544-741F80C93DEE}"/>
              </a:ext>
            </a:extLst>
          </p:cNvPr>
          <p:cNvCxnSpPr>
            <a:cxnSpLocks/>
          </p:cNvCxnSpPr>
          <p:nvPr/>
        </p:nvCxnSpPr>
        <p:spPr>
          <a:xfrm>
            <a:off x="5506986" y="3690917"/>
            <a:ext cx="4479357" cy="0"/>
          </a:xfrm>
          <a:prstGeom prst="line">
            <a:avLst/>
          </a:prstGeom>
          <a:ln w="47625" cap="rnd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54B90B-FD0B-4513-8A1C-6126A4B0F1DD}"/>
              </a:ext>
            </a:extLst>
          </p:cNvPr>
          <p:cNvSpPr txBox="1"/>
          <p:nvPr/>
        </p:nvSpPr>
        <p:spPr>
          <a:xfrm>
            <a:off x="4837868" y="3367755"/>
            <a:ext cx="447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3600" dirty="0"/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37F7ED-5E42-44D7-AB46-48C77B3EC53E}"/>
              </a:ext>
            </a:extLst>
          </p:cNvPr>
          <p:cNvSpPr txBox="1"/>
          <p:nvPr/>
        </p:nvSpPr>
        <p:spPr>
          <a:xfrm>
            <a:off x="10392359" y="3451772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800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BF4E92-CD75-442C-AB08-049A834AB20E}"/>
              </a:ext>
            </a:extLst>
          </p:cNvPr>
          <p:cNvSpPr txBox="1"/>
          <p:nvPr/>
        </p:nvSpPr>
        <p:spPr>
          <a:xfrm>
            <a:off x="10731142" y="3408684"/>
            <a:ext cx="114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3200" dirty="0"/>
              <a:t>100</a:t>
            </a:r>
          </a:p>
        </p:txBody>
      </p:sp>
      <p:pic>
        <p:nvPicPr>
          <p:cNvPr id="6" name="Graphic 5" descr="Arrow: Counter-clockwise curve with solid fill">
            <a:extLst>
              <a:ext uri="{FF2B5EF4-FFF2-40B4-BE49-F238E27FC236}">
                <a16:creationId xmlns:a16="http://schemas.microsoft.com/office/drawing/2014/main" id="{2DE5F4BD-5A74-3230-17B6-C8A44CA0A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024820">
            <a:off x="6955845" y="4652834"/>
            <a:ext cx="914400" cy="914400"/>
          </a:xfrm>
          <a:prstGeom prst="rect">
            <a:avLst/>
          </a:prstGeom>
        </p:spPr>
      </p:pic>
      <p:pic>
        <p:nvPicPr>
          <p:cNvPr id="10" name="Graphic 9" descr="Arrow: Clockwise curve with solid fill">
            <a:extLst>
              <a:ext uri="{FF2B5EF4-FFF2-40B4-BE49-F238E27FC236}">
                <a16:creationId xmlns:a16="http://schemas.microsoft.com/office/drawing/2014/main" id="{D45B1DF9-8173-9DF8-F5CC-92309E255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77117">
            <a:off x="6311367" y="1687774"/>
            <a:ext cx="914400" cy="914400"/>
          </a:xfrm>
          <a:prstGeom prst="rect">
            <a:avLst/>
          </a:prstGeom>
        </p:spPr>
      </p:pic>
      <p:pic>
        <p:nvPicPr>
          <p:cNvPr id="17" name="Graphic 16" descr="Arrow: Counter-clockwise curve with solid fill">
            <a:extLst>
              <a:ext uri="{FF2B5EF4-FFF2-40B4-BE49-F238E27FC236}">
                <a16:creationId xmlns:a16="http://schemas.microsoft.com/office/drawing/2014/main" id="{8BD7485D-3E82-E0DF-32B6-887E1942A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024820">
            <a:off x="10513674" y="3912273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F66E4E-0E33-640C-A7DA-ACF8B33909E8}"/>
              </a:ext>
            </a:extLst>
          </p:cNvPr>
          <p:cNvSpPr txBox="1"/>
          <p:nvPr/>
        </p:nvSpPr>
        <p:spPr>
          <a:xfrm>
            <a:off x="4503104" y="1770980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2"/>
                </a:solidFill>
              </a:rPr>
              <a:t>Numerator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6E8259-62F3-814B-DEB8-1385B8A18535}"/>
              </a:ext>
            </a:extLst>
          </p:cNvPr>
          <p:cNvSpPr txBox="1"/>
          <p:nvPr/>
        </p:nvSpPr>
        <p:spPr>
          <a:xfrm>
            <a:off x="4842872" y="5149196"/>
            <a:ext cx="2127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2"/>
                </a:solidFill>
              </a:rPr>
              <a:t>Denominator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878C4-16A0-3CF3-CD27-42D821422C7F}"/>
              </a:ext>
            </a:extLst>
          </p:cNvPr>
          <p:cNvSpPr txBox="1"/>
          <p:nvPr/>
        </p:nvSpPr>
        <p:spPr>
          <a:xfrm>
            <a:off x="9983222" y="4844242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2"/>
                </a:solidFill>
              </a:rPr>
              <a:t>Factor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13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45" advClick="0" advTm="20040">
        <p159:morph option="byObject"/>
      </p:transition>
    </mc:Choice>
    <mc:Fallback xmlns="">
      <p:transition spd="slow" advClick="0" advTm="2004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47639-17DF-4086-8914-3B834707845F}"/>
              </a:ext>
            </a:extLst>
          </p:cNvPr>
          <p:cNvSpPr/>
          <p:nvPr/>
        </p:nvSpPr>
        <p:spPr>
          <a:xfrm>
            <a:off x="6882214" y="4243416"/>
            <a:ext cx="2648641" cy="8268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buClr>
                <a:srgbClr val="008CCF"/>
              </a:buClr>
            </a:pPr>
            <a:r>
              <a:rPr lang="en-US" dirty="0"/>
              <a:t>Population expected pregnant women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538C24-AC36-4AF7-BE48-A89C5A955707}"/>
              </a:ext>
            </a:extLst>
          </p:cNvPr>
          <p:cNvSpPr/>
          <p:nvPr/>
        </p:nvSpPr>
        <p:spPr>
          <a:xfrm>
            <a:off x="6453135" y="3002203"/>
            <a:ext cx="3433308" cy="6463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buClr>
                <a:srgbClr val="008CCF"/>
              </a:buClr>
            </a:pPr>
            <a:r>
              <a:rPr lang="en-US" dirty="0">
                <a:solidFill>
                  <a:schemeClr val="bg1"/>
                </a:solidFill>
              </a:rPr>
              <a:t>ANC 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visit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DB929-60AA-496C-BCED-AC9F54B26EB1}"/>
              </a:ext>
            </a:extLst>
          </p:cNvPr>
          <p:cNvSpPr/>
          <p:nvPr/>
        </p:nvSpPr>
        <p:spPr>
          <a:xfrm>
            <a:off x="2449134" y="3662842"/>
            <a:ext cx="3361075" cy="8001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ANC 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visit coverage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0BC43F9-87B7-4EE1-ADAA-D5924ED70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44" y="-747652"/>
            <a:ext cx="53251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42484E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en-US" altLang="en-US" sz="400" dirty="0"/>
              <a:t> 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9C0D8B-4E9D-4AC9-B544-741F80C93DEE}"/>
              </a:ext>
            </a:extLst>
          </p:cNvPr>
          <p:cNvCxnSpPr/>
          <p:nvPr/>
        </p:nvCxnSpPr>
        <p:spPr>
          <a:xfrm>
            <a:off x="6732179" y="3952181"/>
            <a:ext cx="2902226" cy="0"/>
          </a:xfrm>
          <a:prstGeom prst="line">
            <a:avLst/>
          </a:prstGeom>
          <a:ln w="47625" cap="rnd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54B90B-FD0B-4513-8A1C-6126A4B0F1DD}"/>
              </a:ext>
            </a:extLst>
          </p:cNvPr>
          <p:cNvSpPr txBox="1"/>
          <p:nvPr/>
        </p:nvSpPr>
        <p:spPr>
          <a:xfrm>
            <a:off x="6063065" y="3629019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3600" dirty="0"/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37F7ED-5E42-44D7-AB46-48C77B3EC53E}"/>
              </a:ext>
            </a:extLst>
          </p:cNvPr>
          <p:cNvSpPr txBox="1"/>
          <p:nvPr/>
        </p:nvSpPr>
        <p:spPr>
          <a:xfrm>
            <a:off x="9886441" y="369057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800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BF4E92-CD75-442C-AB08-049A834AB20E}"/>
              </a:ext>
            </a:extLst>
          </p:cNvPr>
          <p:cNvSpPr txBox="1"/>
          <p:nvPr/>
        </p:nvSpPr>
        <p:spPr>
          <a:xfrm>
            <a:off x="10353198" y="3641173"/>
            <a:ext cx="90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3200" dirty="0"/>
              <a:t>100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918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45" advClick="0" advTm="20040">
        <p159:morph option="byObject"/>
      </p:transition>
    </mc:Choice>
    <mc:Fallback xmlns="">
      <p:transition spd="slow" advClick="0" advTm="2004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47639-17DF-4086-8914-3B834707845F}"/>
              </a:ext>
            </a:extLst>
          </p:cNvPr>
          <p:cNvSpPr/>
          <p:nvPr/>
        </p:nvSpPr>
        <p:spPr>
          <a:xfrm>
            <a:off x="6490318" y="4129114"/>
            <a:ext cx="2648641" cy="8268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buClr>
                <a:srgbClr val="008CCF"/>
              </a:buClr>
            </a:pPr>
            <a:r>
              <a:rPr lang="en-US" dirty="0"/>
              <a:t>Population expected pregnant women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538C24-AC36-4AF7-BE48-A89C5A955707}"/>
              </a:ext>
            </a:extLst>
          </p:cNvPr>
          <p:cNvSpPr/>
          <p:nvPr/>
        </p:nvSpPr>
        <p:spPr>
          <a:xfrm>
            <a:off x="6061238" y="2887900"/>
            <a:ext cx="3433308" cy="6463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buClr>
                <a:srgbClr val="008CCF"/>
              </a:buClr>
            </a:pPr>
            <a:r>
              <a:rPr lang="en-US" dirty="0">
                <a:solidFill>
                  <a:schemeClr val="bg1"/>
                </a:solidFill>
              </a:rPr>
              <a:t>ANC 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visit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DB929-60AA-496C-BCED-AC9F54B26EB1}"/>
              </a:ext>
            </a:extLst>
          </p:cNvPr>
          <p:cNvSpPr/>
          <p:nvPr/>
        </p:nvSpPr>
        <p:spPr>
          <a:xfrm>
            <a:off x="2057238" y="3548539"/>
            <a:ext cx="3361075" cy="8001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ANC 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visit coverage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0BC43F9-87B7-4EE1-ADAA-D5924ED70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44" y="-747652"/>
            <a:ext cx="53251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42484E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en-US" altLang="en-US" sz="400" dirty="0"/>
              <a:t> 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9C0D8B-4E9D-4AC9-B544-741F80C93DEE}"/>
              </a:ext>
            </a:extLst>
          </p:cNvPr>
          <p:cNvCxnSpPr/>
          <p:nvPr/>
        </p:nvCxnSpPr>
        <p:spPr>
          <a:xfrm>
            <a:off x="6340283" y="3837878"/>
            <a:ext cx="2902226" cy="0"/>
          </a:xfrm>
          <a:prstGeom prst="line">
            <a:avLst/>
          </a:prstGeom>
          <a:ln w="47625" cap="rnd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54B90B-FD0B-4513-8A1C-6126A4B0F1DD}"/>
              </a:ext>
            </a:extLst>
          </p:cNvPr>
          <p:cNvSpPr txBox="1"/>
          <p:nvPr/>
        </p:nvSpPr>
        <p:spPr>
          <a:xfrm>
            <a:off x="5671169" y="3514716"/>
            <a:ext cx="447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3600" dirty="0"/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37F7ED-5E42-44D7-AB46-48C77B3EC53E}"/>
              </a:ext>
            </a:extLst>
          </p:cNvPr>
          <p:cNvSpPr txBox="1"/>
          <p:nvPr/>
        </p:nvSpPr>
        <p:spPr>
          <a:xfrm>
            <a:off x="9494545" y="3576268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800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BF4E92-CD75-442C-AB08-049A834AB20E}"/>
              </a:ext>
            </a:extLst>
          </p:cNvPr>
          <p:cNvSpPr txBox="1"/>
          <p:nvPr/>
        </p:nvSpPr>
        <p:spPr>
          <a:xfrm>
            <a:off x="9961301" y="3526869"/>
            <a:ext cx="90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3200" dirty="0"/>
              <a:t>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12160-E349-F7D1-6A10-399CFB08D36E}"/>
              </a:ext>
            </a:extLst>
          </p:cNvPr>
          <p:cNvSpPr txBox="1"/>
          <p:nvPr/>
        </p:nvSpPr>
        <p:spPr>
          <a:xfrm>
            <a:off x="7161574" y="4955953"/>
            <a:ext cx="1306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2"/>
                </a:solidFill>
              </a:rPr>
              <a:t>(yearly)</a:t>
            </a:r>
          </a:p>
        </p:txBody>
      </p:sp>
      <p:pic>
        <p:nvPicPr>
          <p:cNvPr id="14" name="Graphic 13" descr="Arrow: Counter-clockwise curve with solid fill">
            <a:extLst>
              <a:ext uri="{FF2B5EF4-FFF2-40B4-BE49-F238E27FC236}">
                <a16:creationId xmlns:a16="http://schemas.microsoft.com/office/drawing/2014/main" id="{A6EA7DB6-E334-8DF7-9E94-46D21B598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594775">
            <a:off x="8857508" y="2302901"/>
            <a:ext cx="866347" cy="866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EC7AB-B9D9-76FC-27D8-20EEA0A57D04}"/>
              </a:ext>
            </a:extLst>
          </p:cNvPr>
          <p:cNvSpPr txBox="1"/>
          <p:nvPr/>
        </p:nvSpPr>
        <p:spPr>
          <a:xfrm>
            <a:off x="9326888" y="2061660"/>
            <a:ext cx="2242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2"/>
                </a:solidFill>
              </a:rPr>
              <a:t>Annualization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25C9-C9CA-86FF-8978-37BBA4C22EE6}"/>
              </a:ext>
            </a:extLst>
          </p:cNvPr>
          <p:cNvSpPr txBox="1"/>
          <p:nvPr/>
        </p:nvSpPr>
        <p:spPr>
          <a:xfrm>
            <a:off x="8601032" y="2990259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2"/>
                </a:solidFill>
              </a:rPr>
              <a:t>X 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5E1507-807F-EE31-21E4-78BC7BCDE771}"/>
              </a:ext>
            </a:extLst>
          </p:cNvPr>
          <p:cNvSpPr txBox="1"/>
          <p:nvPr/>
        </p:nvSpPr>
        <p:spPr>
          <a:xfrm>
            <a:off x="6594621" y="2151857"/>
            <a:ext cx="1609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>
                <a:solidFill>
                  <a:schemeClr val="accent2"/>
                </a:solidFill>
              </a:rPr>
              <a:t>(Monthly)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5958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45" advClick="0" advTm="20040">
        <p159:morph option="byObject"/>
      </p:transition>
    </mc:Choice>
    <mc:Fallback xmlns="">
      <p:transition spd="slow" advClick="0" advTm="2004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47639-17DF-4086-8914-3B834707845F}"/>
              </a:ext>
            </a:extLst>
          </p:cNvPr>
          <p:cNvSpPr/>
          <p:nvPr/>
        </p:nvSpPr>
        <p:spPr>
          <a:xfrm>
            <a:off x="6953484" y="4213795"/>
            <a:ext cx="2902226" cy="6463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buClr>
                <a:srgbClr val="008CCF"/>
              </a:buClr>
            </a:pPr>
            <a:r>
              <a:rPr lang="en-US" dirty="0"/>
              <a:t>RMNCAH– ANC 8</a:t>
            </a:r>
            <a:r>
              <a:rPr lang="en-US" baseline="30000" dirty="0"/>
              <a:t>TH</a:t>
            </a:r>
            <a:r>
              <a:rPr lang="en-US" dirty="0"/>
              <a:t> visit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538C24-AC36-4AF7-BE48-A89C5A955707}"/>
              </a:ext>
            </a:extLst>
          </p:cNvPr>
          <p:cNvSpPr/>
          <p:nvPr/>
        </p:nvSpPr>
        <p:spPr>
          <a:xfrm>
            <a:off x="5097310" y="3002203"/>
            <a:ext cx="6293417" cy="64633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buClr>
                <a:srgbClr val="008CCF"/>
              </a:buClr>
            </a:pPr>
            <a:r>
              <a:rPr lang="en-US" dirty="0">
                <a:solidFill>
                  <a:schemeClr val="bg1"/>
                </a:solidFill>
              </a:rPr>
              <a:t>ANC 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visit – ANC 8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visit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DB929-60AA-496C-BCED-AC9F54B26EB1}"/>
              </a:ext>
            </a:extLst>
          </p:cNvPr>
          <p:cNvSpPr/>
          <p:nvPr/>
        </p:nvSpPr>
        <p:spPr>
          <a:xfrm>
            <a:off x="1093307" y="3662842"/>
            <a:ext cx="3361075" cy="80010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ANC 1-8  dropout rate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0BC43F9-87B7-4EE1-ADAA-D5924ED70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44" y="-747652"/>
            <a:ext cx="53251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42484E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en-US" altLang="en-US" sz="400" dirty="0"/>
              <a:t> 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9C0D8B-4E9D-4AC9-B544-741F80C93DEE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376352" y="3952182"/>
            <a:ext cx="5939260" cy="1"/>
          </a:xfrm>
          <a:prstGeom prst="line">
            <a:avLst/>
          </a:prstGeom>
          <a:ln w="47625" cap="rnd">
            <a:solidFill>
              <a:schemeClr val="tx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54B90B-FD0B-4513-8A1C-6126A4B0F1DD}"/>
              </a:ext>
            </a:extLst>
          </p:cNvPr>
          <p:cNvSpPr txBox="1"/>
          <p:nvPr/>
        </p:nvSpPr>
        <p:spPr>
          <a:xfrm>
            <a:off x="4707238" y="3629019"/>
            <a:ext cx="447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3600" dirty="0"/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37F7ED-5E42-44D7-AB46-48C77B3EC53E}"/>
              </a:ext>
            </a:extLst>
          </p:cNvPr>
          <p:cNvSpPr txBox="1"/>
          <p:nvPr/>
        </p:nvSpPr>
        <p:spPr>
          <a:xfrm>
            <a:off x="11315612" y="3690572"/>
            <a:ext cx="41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800" dirty="0"/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BF4E92-CD75-442C-AB08-049A834AB20E}"/>
              </a:ext>
            </a:extLst>
          </p:cNvPr>
          <p:cNvSpPr txBox="1"/>
          <p:nvPr/>
        </p:nvSpPr>
        <p:spPr>
          <a:xfrm>
            <a:off x="11654396" y="3647484"/>
            <a:ext cx="114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3200" dirty="0"/>
              <a:t>100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811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45" advClick="0" advTm="20040">
        <p159:morph option="byObject"/>
      </p:transition>
    </mc:Choice>
    <mc:Fallback xmlns="">
      <p:transition spd="slow" advClick="0" advTm="2004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F04927B-CD36-12EC-02ED-B15E50588B68}"/>
              </a:ext>
            </a:extLst>
          </p:cNvPr>
          <p:cNvSpPr/>
          <p:nvPr/>
        </p:nvSpPr>
        <p:spPr>
          <a:xfrm>
            <a:off x="986611" y="2979742"/>
            <a:ext cx="3257550" cy="10001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Total number of malaria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B4701-F9F5-6CEC-942A-5A3470A88250}"/>
              </a:ext>
            </a:extLst>
          </p:cNvPr>
          <p:cNvSpPr txBox="1"/>
          <p:nvPr/>
        </p:nvSpPr>
        <p:spPr>
          <a:xfrm>
            <a:off x="4244161" y="3248970"/>
            <a:ext cx="35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/>
              <a:t>=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4B18C-73ED-0C06-ED9A-B8B6677DD54B}"/>
              </a:ext>
            </a:extLst>
          </p:cNvPr>
          <p:cNvCxnSpPr>
            <a:cxnSpLocks/>
          </p:cNvCxnSpPr>
          <p:nvPr/>
        </p:nvCxnSpPr>
        <p:spPr>
          <a:xfrm>
            <a:off x="4801373" y="3479799"/>
            <a:ext cx="6061852" cy="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591C18-C02A-2B75-2DF2-16398016F9B0}"/>
              </a:ext>
            </a:extLst>
          </p:cNvPr>
          <p:cNvSpPr txBox="1"/>
          <p:nvPr/>
        </p:nvSpPr>
        <p:spPr>
          <a:xfrm>
            <a:off x="11012008" y="3287366"/>
            <a:ext cx="38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/>
              <a:t>X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281760-44A0-8E13-62AC-619DACCFF9BC}"/>
              </a:ext>
            </a:extLst>
          </p:cNvPr>
          <p:cNvSpPr/>
          <p:nvPr/>
        </p:nvSpPr>
        <p:spPr>
          <a:xfrm>
            <a:off x="4548311" y="2631286"/>
            <a:ext cx="2798153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A267E-3C4F-C048-614C-40332ADC5E25}"/>
              </a:ext>
            </a:extLst>
          </p:cNvPr>
          <p:cNvSpPr/>
          <p:nvPr/>
        </p:nvSpPr>
        <p:spPr>
          <a:xfrm>
            <a:off x="8189525" y="2639993"/>
            <a:ext cx="2798153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CEC498-D264-5113-B076-F575F5962425}"/>
              </a:ext>
            </a:extLst>
          </p:cNvPr>
          <p:cNvSpPr/>
          <p:nvPr/>
        </p:nvSpPr>
        <p:spPr>
          <a:xfrm>
            <a:off x="11489910" y="3229098"/>
            <a:ext cx="1399077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966A10F-BCBD-4436-F42F-6958A96E3EAC}"/>
              </a:ext>
            </a:extLst>
          </p:cNvPr>
          <p:cNvSpPr/>
          <p:nvPr/>
        </p:nvSpPr>
        <p:spPr>
          <a:xfrm>
            <a:off x="6400568" y="3655320"/>
            <a:ext cx="2798153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837BF8C-5E71-F056-982C-91BD7C72189E}"/>
              </a:ext>
            </a:extLst>
          </p:cNvPr>
          <p:cNvSpPr/>
          <p:nvPr/>
        </p:nvSpPr>
        <p:spPr>
          <a:xfrm>
            <a:off x="7456390" y="2635230"/>
            <a:ext cx="627285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75961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F04927B-CD36-12EC-02ED-B15E50588B68}"/>
              </a:ext>
            </a:extLst>
          </p:cNvPr>
          <p:cNvSpPr/>
          <p:nvPr/>
        </p:nvSpPr>
        <p:spPr>
          <a:xfrm>
            <a:off x="986611" y="2979742"/>
            <a:ext cx="3257550" cy="10001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Malaria cases treated </a:t>
            </a:r>
            <a:br>
              <a:rPr lang="en-US"/>
            </a:br>
            <a:r>
              <a:rPr lang="en-US"/>
              <a:t>with animalarial (%)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B4701-F9F5-6CEC-942A-5A3470A88250}"/>
              </a:ext>
            </a:extLst>
          </p:cNvPr>
          <p:cNvSpPr txBox="1"/>
          <p:nvPr/>
        </p:nvSpPr>
        <p:spPr>
          <a:xfrm>
            <a:off x="4244161" y="3248970"/>
            <a:ext cx="35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/>
              <a:t>=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4B18C-73ED-0C06-ED9A-B8B6677DD54B}"/>
              </a:ext>
            </a:extLst>
          </p:cNvPr>
          <p:cNvCxnSpPr>
            <a:cxnSpLocks/>
          </p:cNvCxnSpPr>
          <p:nvPr/>
        </p:nvCxnSpPr>
        <p:spPr>
          <a:xfrm>
            <a:off x="4801373" y="3479799"/>
            <a:ext cx="6061852" cy="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591C18-C02A-2B75-2DF2-16398016F9B0}"/>
              </a:ext>
            </a:extLst>
          </p:cNvPr>
          <p:cNvSpPr txBox="1"/>
          <p:nvPr/>
        </p:nvSpPr>
        <p:spPr>
          <a:xfrm>
            <a:off x="11012008" y="3287366"/>
            <a:ext cx="38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/>
              <a:t>X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281760-44A0-8E13-62AC-619DACCFF9BC}"/>
              </a:ext>
            </a:extLst>
          </p:cNvPr>
          <p:cNvSpPr/>
          <p:nvPr/>
        </p:nvSpPr>
        <p:spPr>
          <a:xfrm>
            <a:off x="4482995" y="3643660"/>
            <a:ext cx="2798153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A267E-3C4F-C048-614C-40332ADC5E25}"/>
              </a:ext>
            </a:extLst>
          </p:cNvPr>
          <p:cNvSpPr/>
          <p:nvPr/>
        </p:nvSpPr>
        <p:spPr>
          <a:xfrm>
            <a:off x="8124209" y="3652367"/>
            <a:ext cx="2798153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CEC498-D264-5113-B076-F575F5962425}"/>
              </a:ext>
            </a:extLst>
          </p:cNvPr>
          <p:cNvSpPr/>
          <p:nvPr/>
        </p:nvSpPr>
        <p:spPr>
          <a:xfrm>
            <a:off x="11489910" y="3229098"/>
            <a:ext cx="1399077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966A10F-BCBD-4436-F42F-6958A96E3EAC}"/>
              </a:ext>
            </a:extLst>
          </p:cNvPr>
          <p:cNvSpPr/>
          <p:nvPr/>
        </p:nvSpPr>
        <p:spPr>
          <a:xfrm>
            <a:off x="6305639" y="2593975"/>
            <a:ext cx="2798153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837BF8C-5E71-F056-982C-91BD7C72189E}"/>
              </a:ext>
            </a:extLst>
          </p:cNvPr>
          <p:cNvSpPr/>
          <p:nvPr/>
        </p:nvSpPr>
        <p:spPr>
          <a:xfrm>
            <a:off x="7391074" y="3647604"/>
            <a:ext cx="627285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442939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3B75E6-9A82-61E8-2F51-50013FC6B621}"/>
              </a:ext>
            </a:extLst>
          </p:cNvPr>
          <p:cNvSpPr/>
          <p:nvPr/>
        </p:nvSpPr>
        <p:spPr>
          <a:xfrm>
            <a:off x="5158093" y="1464934"/>
            <a:ext cx="3184635" cy="54653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Disaggregation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B40FE3A4-A347-E819-977E-F7405A1068A6}"/>
              </a:ext>
            </a:extLst>
          </p:cNvPr>
          <p:cNvSpPr>
            <a:spLocks noEditPoints="1"/>
          </p:cNvSpPr>
          <p:nvPr/>
        </p:nvSpPr>
        <p:spPr bwMode="auto">
          <a:xfrm>
            <a:off x="8062625" y="2406136"/>
            <a:ext cx="647210" cy="931863"/>
          </a:xfrm>
          <a:custGeom>
            <a:avLst/>
            <a:gdLst>
              <a:gd name="T0" fmla="*/ 755 w 4186"/>
              <a:gd name="T1" fmla="*/ 2092 h 6011"/>
              <a:gd name="T2" fmla="*/ 755 w 4186"/>
              <a:gd name="T3" fmla="*/ 2092 h 6011"/>
              <a:gd name="T4" fmla="*/ 2093 w 4186"/>
              <a:gd name="T5" fmla="*/ 754 h 6011"/>
              <a:gd name="T6" fmla="*/ 3431 w 4186"/>
              <a:gd name="T7" fmla="*/ 2092 h 6011"/>
              <a:gd name="T8" fmla="*/ 2093 w 4186"/>
              <a:gd name="T9" fmla="*/ 3430 h 6011"/>
              <a:gd name="T10" fmla="*/ 755 w 4186"/>
              <a:gd name="T11" fmla="*/ 2092 h 6011"/>
              <a:gd name="T12" fmla="*/ 4186 w 4186"/>
              <a:gd name="T13" fmla="*/ 2092 h 6011"/>
              <a:gd name="T14" fmla="*/ 4186 w 4186"/>
              <a:gd name="T15" fmla="*/ 2092 h 6011"/>
              <a:gd name="T16" fmla="*/ 2093 w 4186"/>
              <a:gd name="T17" fmla="*/ 0 h 6011"/>
              <a:gd name="T18" fmla="*/ 0 w 4186"/>
              <a:gd name="T19" fmla="*/ 2092 h 6011"/>
              <a:gd name="T20" fmla="*/ 1724 w 4186"/>
              <a:gd name="T21" fmla="*/ 4153 h 6011"/>
              <a:gd name="T22" fmla="*/ 1724 w 4186"/>
              <a:gd name="T23" fmla="*/ 4561 h 6011"/>
              <a:gd name="T24" fmla="*/ 1011 w 4186"/>
              <a:gd name="T25" fmla="*/ 4561 h 6011"/>
              <a:gd name="T26" fmla="*/ 1011 w 4186"/>
              <a:gd name="T27" fmla="*/ 5298 h 6011"/>
              <a:gd name="T28" fmla="*/ 1724 w 4186"/>
              <a:gd name="T29" fmla="*/ 5298 h 6011"/>
              <a:gd name="T30" fmla="*/ 1724 w 4186"/>
              <a:gd name="T31" fmla="*/ 6011 h 6011"/>
              <a:gd name="T32" fmla="*/ 2461 w 4186"/>
              <a:gd name="T33" fmla="*/ 6011 h 6011"/>
              <a:gd name="T34" fmla="*/ 2461 w 4186"/>
              <a:gd name="T35" fmla="*/ 5298 h 6011"/>
              <a:gd name="T36" fmla="*/ 3174 w 4186"/>
              <a:gd name="T37" fmla="*/ 5298 h 6011"/>
              <a:gd name="T38" fmla="*/ 3174 w 4186"/>
              <a:gd name="T39" fmla="*/ 4561 h 6011"/>
              <a:gd name="T40" fmla="*/ 2461 w 4186"/>
              <a:gd name="T41" fmla="*/ 4561 h 6011"/>
              <a:gd name="T42" fmla="*/ 2461 w 4186"/>
              <a:gd name="T43" fmla="*/ 4153 h 6011"/>
              <a:gd name="T44" fmla="*/ 4186 w 4186"/>
              <a:gd name="T45" fmla="*/ 2092 h 6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186" h="6011">
                <a:moveTo>
                  <a:pt x="755" y="2092"/>
                </a:moveTo>
                <a:lnTo>
                  <a:pt x="755" y="2092"/>
                </a:lnTo>
                <a:cubicBezTo>
                  <a:pt x="755" y="1353"/>
                  <a:pt x="1354" y="754"/>
                  <a:pt x="2093" y="754"/>
                </a:cubicBezTo>
                <a:cubicBezTo>
                  <a:pt x="2832" y="754"/>
                  <a:pt x="3431" y="1353"/>
                  <a:pt x="3431" y="2092"/>
                </a:cubicBezTo>
                <a:cubicBezTo>
                  <a:pt x="3431" y="2831"/>
                  <a:pt x="2832" y="3430"/>
                  <a:pt x="2093" y="3430"/>
                </a:cubicBezTo>
                <a:cubicBezTo>
                  <a:pt x="1354" y="3430"/>
                  <a:pt x="755" y="2831"/>
                  <a:pt x="755" y="2092"/>
                </a:cubicBezTo>
                <a:close/>
                <a:moveTo>
                  <a:pt x="4186" y="2092"/>
                </a:moveTo>
                <a:lnTo>
                  <a:pt x="4186" y="2092"/>
                </a:lnTo>
                <a:cubicBezTo>
                  <a:pt x="4186" y="936"/>
                  <a:pt x="3249" y="0"/>
                  <a:pt x="2093" y="0"/>
                </a:cubicBezTo>
                <a:cubicBezTo>
                  <a:pt x="937" y="0"/>
                  <a:pt x="0" y="936"/>
                  <a:pt x="0" y="2092"/>
                </a:cubicBezTo>
                <a:cubicBezTo>
                  <a:pt x="0" y="3122"/>
                  <a:pt x="744" y="3979"/>
                  <a:pt x="1724" y="4153"/>
                </a:cubicBezTo>
                <a:lnTo>
                  <a:pt x="1724" y="4561"/>
                </a:lnTo>
                <a:lnTo>
                  <a:pt x="1011" y="4561"/>
                </a:lnTo>
                <a:lnTo>
                  <a:pt x="1011" y="5298"/>
                </a:lnTo>
                <a:lnTo>
                  <a:pt x="1724" y="5298"/>
                </a:lnTo>
                <a:lnTo>
                  <a:pt x="1724" y="6011"/>
                </a:lnTo>
                <a:lnTo>
                  <a:pt x="2461" y="6011"/>
                </a:lnTo>
                <a:lnTo>
                  <a:pt x="2461" y="5298"/>
                </a:lnTo>
                <a:lnTo>
                  <a:pt x="3174" y="5298"/>
                </a:lnTo>
                <a:lnTo>
                  <a:pt x="3174" y="4561"/>
                </a:lnTo>
                <a:lnTo>
                  <a:pt x="2461" y="4561"/>
                </a:lnTo>
                <a:lnTo>
                  <a:pt x="2461" y="4153"/>
                </a:lnTo>
                <a:cubicBezTo>
                  <a:pt x="3442" y="3979"/>
                  <a:pt x="4186" y="3122"/>
                  <a:pt x="4186" y="2092"/>
                </a:cubicBezTo>
                <a:close/>
              </a:path>
            </a:pathLst>
          </a:custGeom>
          <a:solidFill>
            <a:srgbClr val="093371"/>
          </a:solidFill>
          <a:ln w="0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77EB2AEB-9C4C-CAE2-7D71-102A243FD96C}"/>
              </a:ext>
            </a:extLst>
          </p:cNvPr>
          <p:cNvSpPr>
            <a:spLocks noEditPoints="1"/>
          </p:cNvSpPr>
          <p:nvPr/>
        </p:nvSpPr>
        <p:spPr bwMode="auto">
          <a:xfrm>
            <a:off x="8709837" y="2488839"/>
            <a:ext cx="831069" cy="832579"/>
          </a:xfrm>
          <a:custGeom>
            <a:avLst/>
            <a:gdLst>
              <a:gd name="T0" fmla="*/ 2093 w 5323"/>
              <a:gd name="T1" fmla="*/ 4567 h 5322"/>
              <a:gd name="T2" fmla="*/ 2093 w 5323"/>
              <a:gd name="T3" fmla="*/ 4567 h 5322"/>
              <a:gd name="T4" fmla="*/ 755 w 5323"/>
              <a:gd name="T5" fmla="*/ 3229 h 5322"/>
              <a:gd name="T6" fmla="*/ 2093 w 5323"/>
              <a:gd name="T7" fmla="*/ 1891 h 5322"/>
              <a:gd name="T8" fmla="*/ 3431 w 5323"/>
              <a:gd name="T9" fmla="*/ 3229 h 5322"/>
              <a:gd name="T10" fmla="*/ 2093 w 5323"/>
              <a:gd name="T11" fmla="*/ 4567 h 5322"/>
              <a:gd name="T12" fmla="*/ 4586 w 5323"/>
              <a:gd name="T13" fmla="*/ 0 h 5322"/>
              <a:gd name="T14" fmla="*/ 4586 w 5323"/>
              <a:gd name="T15" fmla="*/ 0 h 5322"/>
              <a:gd name="T16" fmla="*/ 3160 w 5323"/>
              <a:gd name="T17" fmla="*/ 0 h 5322"/>
              <a:gd name="T18" fmla="*/ 3160 w 5323"/>
              <a:gd name="T19" fmla="*/ 737 h 5322"/>
              <a:gd name="T20" fmla="*/ 4065 w 5323"/>
              <a:gd name="T21" fmla="*/ 737 h 5322"/>
              <a:gd name="T22" fmla="*/ 3290 w 5323"/>
              <a:gd name="T23" fmla="*/ 1512 h 5322"/>
              <a:gd name="T24" fmla="*/ 2093 w 5323"/>
              <a:gd name="T25" fmla="*/ 1135 h 5322"/>
              <a:gd name="T26" fmla="*/ 0 w 5323"/>
              <a:gd name="T27" fmla="*/ 3229 h 5322"/>
              <a:gd name="T28" fmla="*/ 2093 w 5323"/>
              <a:gd name="T29" fmla="*/ 5322 h 5322"/>
              <a:gd name="T30" fmla="*/ 4186 w 5323"/>
              <a:gd name="T31" fmla="*/ 3229 h 5322"/>
              <a:gd name="T32" fmla="*/ 3811 w 5323"/>
              <a:gd name="T33" fmla="*/ 2033 h 5322"/>
              <a:gd name="T34" fmla="*/ 4586 w 5323"/>
              <a:gd name="T35" fmla="*/ 1258 h 5322"/>
              <a:gd name="T36" fmla="*/ 4586 w 5323"/>
              <a:gd name="T37" fmla="*/ 2163 h 5322"/>
              <a:gd name="T38" fmla="*/ 5323 w 5323"/>
              <a:gd name="T39" fmla="*/ 2163 h 5322"/>
              <a:gd name="T40" fmla="*/ 5323 w 5323"/>
              <a:gd name="T41" fmla="*/ 737 h 5322"/>
              <a:gd name="T42" fmla="*/ 5323 w 5323"/>
              <a:gd name="T43" fmla="*/ 0 h 5322"/>
              <a:gd name="T44" fmla="*/ 4586 w 5323"/>
              <a:gd name="T45" fmla="*/ 0 h 5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323" h="5322">
                <a:moveTo>
                  <a:pt x="2093" y="4567"/>
                </a:moveTo>
                <a:lnTo>
                  <a:pt x="2093" y="4567"/>
                </a:lnTo>
                <a:cubicBezTo>
                  <a:pt x="1354" y="4567"/>
                  <a:pt x="755" y="3968"/>
                  <a:pt x="755" y="3229"/>
                </a:cubicBezTo>
                <a:cubicBezTo>
                  <a:pt x="755" y="2490"/>
                  <a:pt x="1354" y="1891"/>
                  <a:pt x="2093" y="1891"/>
                </a:cubicBezTo>
                <a:cubicBezTo>
                  <a:pt x="2832" y="1891"/>
                  <a:pt x="3431" y="2490"/>
                  <a:pt x="3431" y="3229"/>
                </a:cubicBezTo>
                <a:cubicBezTo>
                  <a:pt x="3431" y="3968"/>
                  <a:pt x="2832" y="4567"/>
                  <a:pt x="2093" y="4567"/>
                </a:cubicBezTo>
                <a:close/>
                <a:moveTo>
                  <a:pt x="4586" y="0"/>
                </a:moveTo>
                <a:lnTo>
                  <a:pt x="4586" y="0"/>
                </a:lnTo>
                <a:lnTo>
                  <a:pt x="3160" y="0"/>
                </a:lnTo>
                <a:lnTo>
                  <a:pt x="3160" y="737"/>
                </a:lnTo>
                <a:lnTo>
                  <a:pt x="4065" y="737"/>
                </a:lnTo>
                <a:lnTo>
                  <a:pt x="3290" y="1512"/>
                </a:lnTo>
                <a:cubicBezTo>
                  <a:pt x="2951" y="1275"/>
                  <a:pt x="2538" y="1135"/>
                  <a:pt x="2093" y="1135"/>
                </a:cubicBezTo>
                <a:cubicBezTo>
                  <a:pt x="937" y="1135"/>
                  <a:pt x="0" y="2073"/>
                  <a:pt x="0" y="3229"/>
                </a:cubicBezTo>
                <a:cubicBezTo>
                  <a:pt x="0" y="4385"/>
                  <a:pt x="937" y="5322"/>
                  <a:pt x="2093" y="5322"/>
                </a:cubicBezTo>
                <a:cubicBezTo>
                  <a:pt x="3249" y="5322"/>
                  <a:pt x="4186" y="4385"/>
                  <a:pt x="4186" y="3229"/>
                </a:cubicBezTo>
                <a:cubicBezTo>
                  <a:pt x="4186" y="2784"/>
                  <a:pt x="4048" y="2372"/>
                  <a:pt x="3811" y="2033"/>
                </a:cubicBezTo>
                <a:lnTo>
                  <a:pt x="4586" y="1258"/>
                </a:lnTo>
                <a:lnTo>
                  <a:pt x="4586" y="2163"/>
                </a:lnTo>
                <a:lnTo>
                  <a:pt x="5323" y="2163"/>
                </a:lnTo>
                <a:lnTo>
                  <a:pt x="5323" y="737"/>
                </a:lnTo>
                <a:lnTo>
                  <a:pt x="5323" y="0"/>
                </a:lnTo>
                <a:lnTo>
                  <a:pt x="4586" y="0"/>
                </a:lnTo>
                <a:close/>
              </a:path>
            </a:pathLst>
          </a:custGeom>
          <a:solidFill>
            <a:srgbClr val="2196F3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2D9E5B-7068-4421-B486-8476FD139E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18464" y="2217740"/>
            <a:ext cx="1533525" cy="1179513"/>
            <a:chOff x="2486" y="2160"/>
            <a:chExt cx="966" cy="743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40885C6B-D390-1248-4275-BE50C33F63E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86" y="2160"/>
              <a:ext cx="966" cy="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BBA0ADF-54E5-D2F5-3F7D-46616B0B3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" y="2719"/>
              <a:ext cx="273" cy="178"/>
            </a:xfrm>
            <a:custGeom>
              <a:avLst/>
              <a:gdLst>
                <a:gd name="T0" fmla="*/ 1133 w 1171"/>
                <a:gd name="T1" fmla="*/ 442 h 764"/>
                <a:gd name="T2" fmla="*/ 1133 w 1171"/>
                <a:gd name="T3" fmla="*/ 442 h 764"/>
                <a:gd name="T4" fmla="*/ 1071 w 1171"/>
                <a:gd name="T5" fmla="*/ 305 h 764"/>
                <a:gd name="T6" fmla="*/ 912 w 1171"/>
                <a:gd name="T7" fmla="*/ 269 h 764"/>
                <a:gd name="T8" fmla="*/ 928 w 1171"/>
                <a:gd name="T9" fmla="*/ 35 h 764"/>
                <a:gd name="T10" fmla="*/ 859 w 1171"/>
                <a:gd name="T11" fmla="*/ 0 h 764"/>
                <a:gd name="T12" fmla="*/ 585 w 1171"/>
                <a:gd name="T13" fmla="*/ 0 h 764"/>
                <a:gd name="T14" fmla="*/ 312 w 1171"/>
                <a:gd name="T15" fmla="*/ 0 h 764"/>
                <a:gd name="T16" fmla="*/ 243 w 1171"/>
                <a:gd name="T17" fmla="*/ 35 h 764"/>
                <a:gd name="T18" fmla="*/ 259 w 1171"/>
                <a:gd name="T19" fmla="*/ 269 h 764"/>
                <a:gd name="T20" fmla="*/ 100 w 1171"/>
                <a:gd name="T21" fmla="*/ 305 h 764"/>
                <a:gd name="T22" fmla="*/ 38 w 1171"/>
                <a:gd name="T23" fmla="*/ 442 h 764"/>
                <a:gd name="T24" fmla="*/ 170 w 1171"/>
                <a:gd name="T25" fmla="*/ 605 h 764"/>
                <a:gd name="T26" fmla="*/ 126 w 1171"/>
                <a:gd name="T27" fmla="*/ 702 h 764"/>
                <a:gd name="T28" fmla="*/ 201 w 1171"/>
                <a:gd name="T29" fmla="*/ 759 h 764"/>
                <a:gd name="T30" fmla="*/ 342 w 1171"/>
                <a:gd name="T31" fmla="*/ 614 h 764"/>
                <a:gd name="T32" fmla="*/ 202 w 1171"/>
                <a:gd name="T33" fmla="*/ 457 h 764"/>
                <a:gd name="T34" fmla="*/ 365 w 1171"/>
                <a:gd name="T35" fmla="*/ 389 h 764"/>
                <a:gd name="T36" fmla="*/ 585 w 1171"/>
                <a:gd name="T37" fmla="*/ 477 h 764"/>
                <a:gd name="T38" fmla="*/ 806 w 1171"/>
                <a:gd name="T39" fmla="*/ 389 h 764"/>
                <a:gd name="T40" fmla="*/ 968 w 1171"/>
                <a:gd name="T41" fmla="*/ 457 h 764"/>
                <a:gd name="T42" fmla="*/ 828 w 1171"/>
                <a:gd name="T43" fmla="*/ 614 h 764"/>
                <a:gd name="T44" fmla="*/ 969 w 1171"/>
                <a:gd name="T45" fmla="*/ 759 h 764"/>
                <a:gd name="T46" fmla="*/ 1044 w 1171"/>
                <a:gd name="T47" fmla="*/ 702 h 764"/>
                <a:gd name="T48" fmla="*/ 1000 w 1171"/>
                <a:gd name="T49" fmla="*/ 605 h 764"/>
                <a:gd name="T50" fmla="*/ 1133 w 1171"/>
                <a:gd name="T51" fmla="*/ 442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71" h="764">
                  <a:moveTo>
                    <a:pt x="1133" y="442"/>
                  </a:moveTo>
                  <a:lnTo>
                    <a:pt x="1133" y="442"/>
                  </a:lnTo>
                  <a:cubicBezTo>
                    <a:pt x="1171" y="349"/>
                    <a:pt x="1102" y="314"/>
                    <a:pt x="1071" y="305"/>
                  </a:cubicBezTo>
                  <a:cubicBezTo>
                    <a:pt x="1040" y="296"/>
                    <a:pt x="947" y="269"/>
                    <a:pt x="912" y="269"/>
                  </a:cubicBezTo>
                  <a:cubicBezTo>
                    <a:pt x="912" y="269"/>
                    <a:pt x="950" y="97"/>
                    <a:pt x="928" y="35"/>
                  </a:cubicBezTo>
                  <a:cubicBezTo>
                    <a:pt x="928" y="35"/>
                    <a:pt x="921" y="0"/>
                    <a:pt x="859" y="0"/>
                  </a:cubicBezTo>
                  <a:lnTo>
                    <a:pt x="585" y="0"/>
                  </a:lnTo>
                  <a:lnTo>
                    <a:pt x="312" y="0"/>
                  </a:lnTo>
                  <a:cubicBezTo>
                    <a:pt x="250" y="0"/>
                    <a:pt x="243" y="35"/>
                    <a:pt x="243" y="35"/>
                  </a:cubicBezTo>
                  <a:cubicBezTo>
                    <a:pt x="221" y="97"/>
                    <a:pt x="259" y="269"/>
                    <a:pt x="259" y="269"/>
                  </a:cubicBezTo>
                  <a:cubicBezTo>
                    <a:pt x="223" y="269"/>
                    <a:pt x="131" y="296"/>
                    <a:pt x="100" y="305"/>
                  </a:cubicBezTo>
                  <a:cubicBezTo>
                    <a:pt x="69" y="314"/>
                    <a:pt x="0" y="349"/>
                    <a:pt x="38" y="442"/>
                  </a:cubicBezTo>
                  <a:cubicBezTo>
                    <a:pt x="48" y="466"/>
                    <a:pt x="153" y="578"/>
                    <a:pt x="170" y="605"/>
                  </a:cubicBezTo>
                  <a:cubicBezTo>
                    <a:pt x="188" y="631"/>
                    <a:pt x="157" y="662"/>
                    <a:pt x="126" y="702"/>
                  </a:cubicBezTo>
                  <a:cubicBezTo>
                    <a:pt x="95" y="742"/>
                    <a:pt x="148" y="764"/>
                    <a:pt x="201" y="759"/>
                  </a:cubicBezTo>
                  <a:cubicBezTo>
                    <a:pt x="254" y="755"/>
                    <a:pt x="342" y="662"/>
                    <a:pt x="342" y="614"/>
                  </a:cubicBezTo>
                  <a:cubicBezTo>
                    <a:pt x="342" y="565"/>
                    <a:pt x="202" y="457"/>
                    <a:pt x="202" y="457"/>
                  </a:cubicBezTo>
                  <a:cubicBezTo>
                    <a:pt x="318" y="458"/>
                    <a:pt x="365" y="389"/>
                    <a:pt x="365" y="389"/>
                  </a:cubicBezTo>
                  <a:cubicBezTo>
                    <a:pt x="484" y="499"/>
                    <a:pt x="585" y="477"/>
                    <a:pt x="585" y="477"/>
                  </a:cubicBezTo>
                  <a:cubicBezTo>
                    <a:pt x="585" y="477"/>
                    <a:pt x="687" y="499"/>
                    <a:pt x="806" y="389"/>
                  </a:cubicBezTo>
                  <a:cubicBezTo>
                    <a:pt x="806" y="389"/>
                    <a:pt x="853" y="458"/>
                    <a:pt x="968" y="457"/>
                  </a:cubicBezTo>
                  <a:cubicBezTo>
                    <a:pt x="968" y="457"/>
                    <a:pt x="828" y="565"/>
                    <a:pt x="828" y="614"/>
                  </a:cubicBezTo>
                  <a:cubicBezTo>
                    <a:pt x="828" y="662"/>
                    <a:pt x="916" y="755"/>
                    <a:pt x="969" y="759"/>
                  </a:cubicBezTo>
                  <a:cubicBezTo>
                    <a:pt x="1022" y="764"/>
                    <a:pt x="1075" y="742"/>
                    <a:pt x="1044" y="702"/>
                  </a:cubicBezTo>
                  <a:cubicBezTo>
                    <a:pt x="1013" y="662"/>
                    <a:pt x="982" y="631"/>
                    <a:pt x="1000" y="605"/>
                  </a:cubicBezTo>
                  <a:cubicBezTo>
                    <a:pt x="1018" y="578"/>
                    <a:pt x="1122" y="466"/>
                    <a:pt x="1133" y="442"/>
                  </a:cubicBezTo>
                  <a:close/>
                </a:path>
              </a:pathLst>
            </a:custGeom>
            <a:solidFill>
              <a:srgbClr val="093371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2E47A51-9443-51B3-64A1-EA9BD300C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" y="2606"/>
              <a:ext cx="298" cy="124"/>
            </a:xfrm>
            <a:custGeom>
              <a:avLst/>
              <a:gdLst>
                <a:gd name="T0" fmla="*/ 1270 w 1279"/>
                <a:gd name="T1" fmla="*/ 433 h 530"/>
                <a:gd name="T2" fmla="*/ 1270 w 1279"/>
                <a:gd name="T3" fmla="*/ 433 h 530"/>
                <a:gd name="T4" fmla="*/ 1006 w 1279"/>
                <a:gd name="T5" fmla="*/ 102 h 530"/>
                <a:gd name="T6" fmla="*/ 767 w 1279"/>
                <a:gd name="T7" fmla="*/ 0 h 530"/>
                <a:gd name="T8" fmla="*/ 639 w 1279"/>
                <a:gd name="T9" fmla="*/ 0 h 530"/>
                <a:gd name="T10" fmla="*/ 511 w 1279"/>
                <a:gd name="T11" fmla="*/ 0 h 530"/>
                <a:gd name="T12" fmla="*/ 273 w 1279"/>
                <a:gd name="T13" fmla="*/ 102 h 530"/>
                <a:gd name="T14" fmla="*/ 8 w 1279"/>
                <a:gd name="T15" fmla="*/ 433 h 530"/>
                <a:gd name="T16" fmla="*/ 52 w 1279"/>
                <a:gd name="T17" fmla="*/ 517 h 530"/>
                <a:gd name="T18" fmla="*/ 136 w 1279"/>
                <a:gd name="T19" fmla="*/ 482 h 530"/>
                <a:gd name="T20" fmla="*/ 392 w 1279"/>
                <a:gd name="T21" fmla="*/ 221 h 530"/>
                <a:gd name="T22" fmla="*/ 366 w 1279"/>
                <a:gd name="T23" fmla="*/ 407 h 530"/>
                <a:gd name="T24" fmla="*/ 639 w 1279"/>
                <a:gd name="T25" fmla="*/ 407 h 530"/>
                <a:gd name="T26" fmla="*/ 913 w 1279"/>
                <a:gd name="T27" fmla="*/ 407 h 530"/>
                <a:gd name="T28" fmla="*/ 886 w 1279"/>
                <a:gd name="T29" fmla="*/ 221 h 530"/>
                <a:gd name="T30" fmla="*/ 1142 w 1279"/>
                <a:gd name="T31" fmla="*/ 482 h 530"/>
                <a:gd name="T32" fmla="*/ 1226 w 1279"/>
                <a:gd name="T33" fmla="*/ 517 h 530"/>
                <a:gd name="T34" fmla="*/ 1270 w 1279"/>
                <a:gd name="T35" fmla="*/ 433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79" h="530">
                  <a:moveTo>
                    <a:pt x="1270" y="433"/>
                  </a:moveTo>
                  <a:lnTo>
                    <a:pt x="1270" y="433"/>
                  </a:lnTo>
                  <a:cubicBezTo>
                    <a:pt x="1270" y="433"/>
                    <a:pt x="1271" y="292"/>
                    <a:pt x="1006" y="102"/>
                  </a:cubicBezTo>
                  <a:cubicBezTo>
                    <a:pt x="1006" y="102"/>
                    <a:pt x="895" y="0"/>
                    <a:pt x="767" y="0"/>
                  </a:cubicBezTo>
                  <a:lnTo>
                    <a:pt x="639" y="0"/>
                  </a:lnTo>
                  <a:lnTo>
                    <a:pt x="511" y="0"/>
                  </a:lnTo>
                  <a:cubicBezTo>
                    <a:pt x="383" y="0"/>
                    <a:pt x="273" y="102"/>
                    <a:pt x="273" y="102"/>
                  </a:cubicBezTo>
                  <a:cubicBezTo>
                    <a:pt x="8" y="292"/>
                    <a:pt x="8" y="433"/>
                    <a:pt x="8" y="433"/>
                  </a:cubicBezTo>
                  <a:cubicBezTo>
                    <a:pt x="8" y="433"/>
                    <a:pt x="0" y="504"/>
                    <a:pt x="52" y="517"/>
                  </a:cubicBezTo>
                  <a:cubicBezTo>
                    <a:pt x="105" y="530"/>
                    <a:pt x="136" y="482"/>
                    <a:pt x="136" y="482"/>
                  </a:cubicBezTo>
                  <a:cubicBezTo>
                    <a:pt x="229" y="296"/>
                    <a:pt x="392" y="221"/>
                    <a:pt x="392" y="221"/>
                  </a:cubicBezTo>
                  <a:cubicBezTo>
                    <a:pt x="357" y="265"/>
                    <a:pt x="366" y="407"/>
                    <a:pt x="366" y="407"/>
                  </a:cubicBezTo>
                  <a:lnTo>
                    <a:pt x="639" y="407"/>
                  </a:lnTo>
                  <a:lnTo>
                    <a:pt x="913" y="407"/>
                  </a:lnTo>
                  <a:cubicBezTo>
                    <a:pt x="913" y="407"/>
                    <a:pt x="922" y="265"/>
                    <a:pt x="886" y="221"/>
                  </a:cubicBezTo>
                  <a:cubicBezTo>
                    <a:pt x="886" y="221"/>
                    <a:pt x="1050" y="296"/>
                    <a:pt x="1142" y="482"/>
                  </a:cubicBezTo>
                  <a:cubicBezTo>
                    <a:pt x="1142" y="482"/>
                    <a:pt x="1173" y="530"/>
                    <a:pt x="1226" y="517"/>
                  </a:cubicBezTo>
                  <a:cubicBezTo>
                    <a:pt x="1279" y="504"/>
                    <a:pt x="1270" y="433"/>
                    <a:pt x="1270" y="433"/>
                  </a:cubicBezTo>
                  <a:close/>
                </a:path>
              </a:pathLst>
            </a:custGeom>
            <a:solidFill>
              <a:srgbClr val="093371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8231A7D-1563-7030-CA6A-5EF90A174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" y="2464"/>
              <a:ext cx="130" cy="129"/>
            </a:xfrm>
            <a:custGeom>
              <a:avLst/>
              <a:gdLst>
                <a:gd name="T0" fmla="*/ 556 w 556"/>
                <a:gd name="T1" fmla="*/ 278 h 556"/>
                <a:gd name="T2" fmla="*/ 556 w 556"/>
                <a:gd name="T3" fmla="*/ 278 h 556"/>
                <a:gd name="T4" fmla="*/ 278 w 556"/>
                <a:gd name="T5" fmla="*/ 556 h 556"/>
                <a:gd name="T6" fmla="*/ 0 w 556"/>
                <a:gd name="T7" fmla="*/ 278 h 556"/>
                <a:gd name="T8" fmla="*/ 278 w 556"/>
                <a:gd name="T9" fmla="*/ 0 h 556"/>
                <a:gd name="T10" fmla="*/ 556 w 556"/>
                <a:gd name="T11" fmla="*/ 27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6" h="556">
                  <a:moveTo>
                    <a:pt x="556" y="278"/>
                  </a:moveTo>
                  <a:lnTo>
                    <a:pt x="556" y="278"/>
                  </a:lnTo>
                  <a:cubicBezTo>
                    <a:pt x="556" y="431"/>
                    <a:pt x="432" y="556"/>
                    <a:pt x="278" y="556"/>
                  </a:cubicBezTo>
                  <a:cubicBezTo>
                    <a:pt x="125" y="556"/>
                    <a:pt x="0" y="431"/>
                    <a:pt x="0" y="278"/>
                  </a:cubicBezTo>
                  <a:cubicBezTo>
                    <a:pt x="0" y="124"/>
                    <a:pt x="125" y="0"/>
                    <a:pt x="278" y="0"/>
                  </a:cubicBezTo>
                  <a:cubicBezTo>
                    <a:pt x="432" y="0"/>
                    <a:pt x="556" y="124"/>
                    <a:pt x="556" y="278"/>
                  </a:cubicBezTo>
                  <a:close/>
                </a:path>
              </a:pathLst>
            </a:custGeom>
            <a:solidFill>
              <a:srgbClr val="093371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DFC76FC-F462-3D62-F3AF-B1BF24219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2332"/>
              <a:ext cx="135" cy="136"/>
            </a:xfrm>
            <a:custGeom>
              <a:avLst/>
              <a:gdLst>
                <a:gd name="T0" fmla="*/ 291 w 582"/>
                <a:gd name="T1" fmla="*/ 582 h 582"/>
                <a:gd name="T2" fmla="*/ 291 w 582"/>
                <a:gd name="T3" fmla="*/ 582 h 582"/>
                <a:gd name="T4" fmla="*/ 582 w 582"/>
                <a:gd name="T5" fmla="*/ 291 h 582"/>
                <a:gd name="T6" fmla="*/ 291 w 582"/>
                <a:gd name="T7" fmla="*/ 0 h 582"/>
                <a:gd name="T8" fmla="*/ 0 w 582"/>
                <a:gd name="T9" fmla="*/ 291 h 582"/>
                <a:gd name="T10" fmla="*/ 291 w 582"/>
                <a:gd name="T11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2" h="582">
                  <a:moveTo>
                    <a:pt x="291" y="582"/>
                  </a:moveTo>
                  <a:lnTo>
                    <a:pt x="291" y="582"/>
                  </a:lnTo>
                  <a:cubicBezTo>
                    <a:pt x="452" y="582"/>
                    <a:pt x="582" y="452"/>
                    <a:pt x="582" y="291"/>
                  </a:cubicBezTo>
                  <a:cubicBezTo>
                    <a:pt x="582" y="130"/>
                    <a:pt x="452" y="0"/>
                    <a:pt x="291" y="0"/>
                  </a:cubicBezTo>
                  <a:cubicBezTo>
                    <a:pt x="130" y="0"/>
                    <a:pt x="0" y="130"/>
                    <a:pt x="0" y="291"/>
                  </a:cubicBezTo>
                  <a:cubicBezTo>
                    <a:pt x="0" y="452"/>
                    <a:pt x="130" y="582"/>
                    <a:pt x="291" y="582"/>
                  </a:cubicBezTo>
                  <a:close/>
                </a:path>
              </a:pathLst>
            </a:custGeom>
            <a:solidFill>
              <a:srgbClr val="093371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3FFC665-BED7-8BAE-1512-354A51D4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" y="2482"/>
              <a:ext cx="332" cy="423"/>
            </a:xfrm>
            <a:custGeom>
              <a:avLst/>
              <a:gdLst>
                <a:gd name="T0" fmla="*/ 905 w 1426"/>
                <a:gd name="T1" fmla="*/ 2 h 1814"/>
                <a:gd name="T2" fmla="*/ 905 w 1426"/>
                <a:gd name="T3" fmla="*/ 2 h 1814"/>
                <a:gd name="T4" fmla="*/ 884 w 1426"/>
                <a:gd name="T5" fmla="*/ 1 h 1814"/>
                <a:gd name="T6" fmla="*/ 880 w 1426"/>
                <a:gd name="T7" fmla="*/ 0 h 1814"/>
                <a:gd name="T8" fmla="*/ 713 w 1426"/>
                <a:gd name="T9" fmla="*/ 0 h 1814"/>
                <a:gd name="T10" fmla="*/ 546 w 1426"/>
                <a:gd name="T11" fmla="*/ 0 h 1814"/>
                <a:gd name="T12" fmla="*/ 542 w 1426"/>
                <a:gd name="T13" fmla="*/ 1 h 1814"/>
                <a:gd name="T14" fmla="*/ 521 w 1426"/>
                <a:gd name="T15" fmla="*/ 2 h 1814"/>
                <a:gd name="T16" fmla="*/ 8 w 1426"/>
                <a:gd name="T17" fmla="*/ 797 h 1814"/>
                <a:gd name="T18" fmla="*/ 97 w 1426"/>
                <a:gd name="T19" fmla="*/ 914 h 1814"/>
                <a:gd name="T20" fmla="*/ 111 w 1426"/>
                <a:gd name="T21" fmla="*/ 915 h 1814"/>
                <a:gd name="T22" fmla="*/ 214 w 1426"/>
                <a:gd name="T23" fmla="*/ 825 h 1814"/>
                <a:gd name="T24" fmla="*/ 378 w 1426"/>
                <a:gd name="T25" fmla="*/ 340 h 1814"/>
                <a:gd name="T26" fmla="*/ 378 w 1426"/>
                <a:gd name="T27" fmla="*/ 1056 h 1814"/>
                <a:gd name="T28" fmla="*/ 378 w 1426"/>
                <a:gd name="T29" fmla="*/ 1681 h 1814"/>
                <a:gd name="T30" fmla="*/ 512 w 1426"/>
                <a:gd name="T31" fmla="*/ 1814 h 1814"/>
                <a:gd name="T32" fmla="*/ 646 w 1426"/>
                <a:gd name="T33" fmla="*/ 1681 h 1814"/>
                <a:gd name="T34" fmla="*/ 646 w 1426"/>
                <a:gd name="T35" fmla="*/ 1056 h 1814"/>
                <a:gd name="T36" fmla="*/ 713 w 1426"/>
                <a:gd name="T37" fmla="*/ 1056 h 1814"/>
                <a:gd name="T38" fmla="*/ 780 w 1426"/>
                <a:gd name="T39" fmla="*/ 1056 h 1814"/>
                <a:gd name="T40" fmla="*/ 780 w 1426"/>
                <a:gd name="T41" fmla="*/ 1681 h 1814"/>
                <a:gd name="T42" fmla="*/ 914 w 1426"/>
                <a:gd name="T43" fmla="*/ 1814 h 1814"/>
                <a:gd name="T44" fmla="*/ 1047 w 1426"/>
                <a:gd name="T45" fmla="*/ 1681 h 1814"/>
                <a:gd name="T46" fmla="*/ 1047 w 1426"/>
                <a:gd name="T47" fmla="*/ 1056 h 1814"/>
                <a:gd name="T48" fmla="*/ 1047 w 1426"/>
                <a:gd name="T49" fmla="*/ 1056 h 1814"/>
                <a:gd name="T50" fmla="*/ 1047 w 1426"/>
                <a:gd name="T51" fmla="*/ 340 h 1814"/>
                <a:gd name="T52" fmla="*/ 1212 w 1426"/>
                <a:gd name="T53" fmla="*/ 825 h 1814"/>
                <a:gd name="T54" fmla="*/ 1315 w 1426"/>
                <a:gd name="T55" fmla="*/ 915 h 1814"/>
                <a:gd name="T56" fmla="*/ 1329 w 1426"/>
                <a:gd name="T57" fmla="*/ 914 h 1814"/>
                <a:gd name="T58" fmla="*/ 1418 w 1426"/>
                <a:gd name="T59" fmla="*/ 797 h 1814"/>
                <a:gd name="T60" fmla="*/ 905 w 1426"/>
                <a:gd name="T61" fmla="*/ 2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26" h="1814">
                  <a:moveTo>
                    <a:pt x="905" y="2"/>
                  </a:moveTo>
                  <a:lnTo>
                    <a:pt x="905" y="2"/>
                  </a:lnTo>
                  <a:cubicBezTo>
                    <a:pt x="898" y="1"/>
                    <a:pt x="891" y="1"/>
                    <a:pt x="884" y="1"/>
                  </a:cubicBezTo>
                  <a:lnTo>
                    <a:pt x="880" y="0"/>
                  </a:lnTo>
                  <a:lnTo>
                    <a:pt x="713" y="0"/>
                  </a:lnTo>
                  <a:lnTo>
                    <a:pt x="546" y="0"/>
                  </a:lnTo>
                  <a:lnTo>
                    <a:pt x="542" y="1"/>
                  </a:lnTo>
                  <a:cubicBezTo>
                    <a:pt x="535" y="1"/>
                    <a:pt x="528" y="1"/>
                    <a:pt x="521" y="2"/>
                  </a:cubicBezTo>
                  <a:cubicBezTo>
                    <a:pt x="119" y="55"/>
                    <a:pt x="18" y="721"/>
                    <a:pt x="8" y="797"/>
                  </a:cubicBezTo>
                  <a:cubicBezTo>
                    <a:pt x="0" y="854"/>
                    <a:pt x="40" y="906"/>
                    <a:pt x="97" y="914"/>
                  </a:cubicBezTo>
                  <a:cubicBezTo>
                    <a:pt x="102" y="915"/>
                    <a:pt x="106" y="915"/>
                    <a:pt x="111" y="915"/>
                  </a:cubicBezTo>
                  <a:cubicBezTo>
                    <a:pt x="162" y="915"/>
                    <a:pt x="207" y="877"/>
                    <a:pt x="214" y="825"/>
                  </a:cubicBezTo>
                  <a:cubicBezTo>
                    <a:pt x="228" y="723"/>
                    <a:pt x="281" y="489"/>
                    <a:pt x="378" y="340"/>
                  </a:cubicBezTo>
                  <a:lnTo>
                    <a:pt x="378" y="1056"/>
                  </a:lnTo>
                  <a:lnTo>
                    <a:pt x="378" y="1681"/>
                  </a:lnTo>
                  <a:cubicBezTo>
                    <a:pt x="378" y="1755"/>
                    <a:pt x="438" y="1814"/>
                    <a:pt x="512" y="1814"/>
                  </a:cubicBezTo>
                  <a:cubicBezTo>
                    <a:pt x="586" y="1814"/>
                    <a:pt x="646" y="1755"/>
                    <a:pt x="646" y="1681"/>
                  </a:cubicBezTo>
                  <a:lnTo>
                    <a:pt x="646" y="1056"/>
                  </a:lnTo>
                  <a:lnTo>
                    <a:pt x="713" y="1056"/>
                  </a:lnTo>
                  <a:lnTo>
                    <a:pt x="780" y="1056"/>
                  </a:lnTo>
                  <a:lnTo>
                    <a:pt x="780" y="1681"/>
                  </a:lnTo>
                  <a:cubicBezTo>
                    <a:pt x="780" y="1755"/>
                    <a:pt x="840" y="1814"/>
                    <a:pt x="914" y="1814"/>
                  </a:cubicBezTo>
                  <a:cubicBezTo>
                    <a:pt x="987" y="1814"/>
                    <a:pt x="1047" y="1755"/>
                    <a:pt x="1047" y="1681"/>
                  </a:cubicBezTo>
                  <a:lnTo>
                    <a:pt x="1047" y="1056"/>
                  </a:lnTo>
                  <a:lnTo>
                    <a:pt x="1047" y="1056"/>
                  </a:lnTo>
                  <a:lnTo>
                    <a:pt x="1047" y="340"/>
                  </a:lnTo>
                  <a:cubicBezTo>
                    <a:pt x="1145" y="489"/>
                    <a:pt x="1198" y="723"/>
                    <a:pt x="1212" y="825"/>
                  </a:cubicBezTo>
                  <a:cubicBezTo>
                    <a:pt x="1219" y="877"/>
                    <a:pt x="1264" y="915"/>
                    <a:pt x="1315" y="915"/>
                  </a:cubicBezTo>
                  <a:cubicBezTo>
                    <a:pt x="1319" y="915"/>
                    <a:pt x="1324" y="915"/>
                    <a:pt x="1329" y="914"/>
                  </a:cubicBezTo>
                  <a:cubicBezTo>
                    <a:pt x="1386" y="907"/>
                    <a:pt x="1426" y="854"/>
                    <a:pt x="1418" y="797"/>
                  </a:cubicBezTo>
                  <a:cubicBezTo>
                    <a:pt x="1408" y="721"/>
                    <a:pt x="1307" y="55"/>
                    <a:pt x="905" y="2"/>
                  </a:cubicBezTo>
                  <a:close/>
                </a:path>
              </a:pathLst>
            </a:custGeom>
            <a:solidFill>
              <a:srgbClr val="093371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78961D2-5498-FBD4-0134-8613C52B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" y="2160"/>
              <a:ext cx="143" cy="142"/>
            </a:xfrm>
            <a:custGeom>
              <a:avLst/>
              <a:gdLst>
                <a:gd name="T0" fmla="*/ 307 w 613"/>
                <a:gd name="T1" fmla="*/ 612 h 612"/>
                <a:gd name="T2" fmla="*/ 307 w 613"/>
                <a:gd name="T3" fmla="*/ 612 h 612"/>
                <a:gd name="T4" fmla="*/ 613 w 613"/>
                <a:gd name="T5" fmla="*/ 306 h 612"/>
                <a:gd name="T6" fmla="*/ 307 w 613"/>
                <a:gd name="T7" fmla="*/ 0 h 612"/>
                <a:gd name="T8" fmla="*/ 0 w 613"/>
                <a:gd name="T9" fmla="*/ 306 h 612"/>
                <a:gd name="T10" fmla="*/ 307 w 613"/>
                <a:gd name="T11" fmla="*/ 612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3" h="612">
                  <a:moveTo>
                    <a:pt x="307" y="612"/>
                  </a:moveTo>
                  <a:lnTo>
                    <a:pt x="307" y="612"/>
                  </a:lnTo>
                  <a:cubicBezTo>
                    <a:pt x="476" y="612"/>
                    <a:pt x="613" y="475"/>
                    <a:pt x="613" y="306"/>
                  </a:cubicBezTo>
                  <a:cubicBezTo>
                    <a:pt x="613" y="136"/>
                    <a:pt x="476" y="0"/>
                    <a:pt x="307" y="0"/>
                  </a:cubicBezTo>
                  <a:cubicBezTo>
                    <a:pt x="137" y="0"/>
                    <a:pt x="0" y="136"/>
                    <a:pt x="0" y="306"/>
                  </a:cubicBezTo>
                  <a:cubicBezTo>
                    <a:pt x="0" y="475"/>
                    <a:pt x="137" y="612"/>
                    <a:pt x="307" y="612"/>
                  </a:cubicBezTo>
                  <a:close/>
                </a:path>
              </a:pathLst>
            </a:custGeom>
            <a:solidFill>
              <a:srgbClr val="093371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25ADD1-DD81-CC56-9F65-C3139EC0E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" y="2317"/>
              <a:ext cx="284" cy="587"/>
            </a:xfrm>
            <a:custGeom>
              <a:avLst/>
              <a:gdLst>
                <a:gd name="T0" fmla="*/ 861 w 1219"/>
                <a:gd name="T1" fmla="*/ 0 h 2515"/>
                <a:gd name="T2" fmla="*/ 861 w 1219"/>
                <a:gd name="T3" fmla="*/ 0 h 2515"/>
                <a:gd name="T4" fmla="*/ 358 w 1219"/>
                <a:gd name="T5" fmla="*/ 0 h 2515"/>
                <a:gd name="T6" fmla="*/ 0 w 1219"/>
                <a:gd name="T7" fmla="*/ 358 h 2515"/>
                <a:gd name="T8" fmla="*/ 0 w 1219"/>
                <a:gd name="T9" fmla="*/ 1170 h 2515"/>
                <a:gd name="T10" fmla="*/ 110 w 1219"/>
                <a:gd name="T11" fmla="*/ 1280 h 2515"/>
                <a:gd name="T12" fmla="*/ 220 w 1219"/>
                <a:gd name="T13" fmla="*/ 1170 h 2515"/>
                <a:gd name="T14" fmla="*/ 220 w 1219"/>
                <a:gd name="T15" fmla="*/ 358 h 2515"/>
                <a:gd name="T16" fmla="*/ 275 w 1219"/>
                <a:gd name="T17" fmla="*/ 249 h 2515"/>
                <a:gd name="T18" fmla="*/ 275 w 1219"/>
                <a:gd name="T19" fmla="*/ 2392 h 2515"/>
                <a:gd name="T20" fmla="*/ 399 w 1219"/>
                <a:gd name="T21" fmla="*/ 2515 h 2515"/>
                <a:gd name="T22" fmla="*/ 523 w 1219"/>
                <a:gd name="T23" fmla="*/ 2392 h 2515"/>
                <a:gd name="T24" fmla="*/ 523 w 1219"/>
                <a:gd name="T25" fmla="*/ 1356 h 2515"/>
                <a:gd name="T26" fmla="*/ 685 w 1219"/>
                <a:gd name="T27" fmla="*/ 1356 h 2515"/>
                <a:gd name="T28" fmla="*/ 685 w 1219"/>
                <a:gd name="T29" fmla="*/ 2392 h 2515"/>
                <a:gd name="T30" fmla="*/ 809 w 1219"/>
                <a:gd name="T31" fmla="*/ 2515 h 2515"/>
                <a:gd name="T32" fmla="*/ 933 w 1219"/>
                <a:gd name="T33" fmla="*/ 2392 h 2515"/>
                <a:gd name="T34" fmla="*/ 933 w 1219"/>
                <a:gd name="T35" fmla="*/ 241 h 2515"/>
                <a:gd name="T36" fmla="*/ 999 w 1219"/>
                <a:gd name="T37" fmla="*/ 358 h 2515"/>
                <a:gd name="T38" fmla="*/ 999 w 1219"/>
                <a:gd name="T39" fmla="*/ 1170 h 2515"/>
                <a:gd name="T40" fmla="*/ 1109 w 1219"/>
                <a:gd name="T41" fmla="*/ 1280 h 2515"/>
                <a:gd name="T42" fmla="*/ 1219 w 1219"/>
                <a:gd name="T43" fmla="*/ 1170 h 2515"/>
                <a:gd name="T44" fmla="*/ 1219 w 1219"/>
                <a:gd name="T45" fmla="*/ 358 h 2515"/>
                <a:gd name="T46" fmla="*/ 861 w 1219"/>
                <a:gd name="T47" fmla="*/ 0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19" h="2515">
                  <a:moveTo>
                    <a:pt x="861" y="0"/>
                  </a:moveTo>
                  <a:lnTo>
                    <a:pt x="861" y="0"/>
                  </a:lnTo>
                  <a:lnTo>
                    <a:pt x="358" y="0"/>
                  </a:lnTo>
                  <a:cubicBezTo>
                    <a:pt x="160" y="0"/>
                    <a:pt x="0" y="161"/>
                    <a:pt x="0" y="358"/>
                  </a:cubicBezTo>
                  <a:lnTo>
                    <a:pt x="0" y="1170"/>
                  </a:lnTo>
                  <a:cubicBezTo>
                    <a:pt x="0" y="1231"/>
                    <a:pt x="49" y="1280"/>
                    <a:pt x="110" y="1280"/>
                  </a:cubicBezTo>
                  <a:cubicBezTo>
                    <a:pt x="171" y="1280"/>
                    <a:pt x="220" y="1231"/>
                    <a:pt x="220" y="1170"/>
                  </a:cubicBezTo>
                  <a:lnTo>
                    <a:pt x="220" y="358"/>
                  </a:lnTo>
                  <a:cubicBezTo>
                    <a:pt x="220" y="313"/>
                    <a:pt x="242" y="274"/>
                    <a:pt x="275" y="249"/>
                  </a:cubicBezTo>
                  <a:lnTo>
                    <a:pt x="275" y="2392"/>
                  </a:lnTo>
                  <a:cubicBezTo>
                    <a:pt x="275" y="2460"/>
                    <a:pt x="331" y="2515"/>
                    <a:pt x="399" y="2515"/>
                  </a:cubicBezTo>
                  <a:cubicBezTo>
                    <a:pt x="467" y="2515"/>
                    <a:pt x="523" y="2460"/>
                    <a:pt x="523" y="2392"/>
                  </a:cubicBezTo>
                  <a:lnTo>
                    <a:pt x="523" y="1356"/>
                  </a:lnTo>
                  <a:lnTo>
                    <a:pt x="685" y="1356"/>
                  </a:lnTo>
                  <a:lnTo>
                    <a:pt x="685" y="2392"/>
                  </a:lnTo>
                  <a:cubicBezTo>
                    <a:pt x="685" y="2460"/>
                    <a:pt x="740" y="2515"/>
                    <a:pt x="809" y="2515"/>
                  </a:cubicBezTo>
                  <a:cubicBezTo>
                    <a:pt x="877" y="2515"/>
                    <a:pt x="933" y="2460"/>
                    <a:pt x="933" y="2392"/>
                  </a:cubicBezTo>
                  <a:lnTo>
                    <a:pt x="933" y="241"/>
                  </a:lnTo>
                  <a:cubicBezTo>
                    <a:pt x="972" y="265"/>
                    <a:pt x="999" y="308"/>
                    <a:pt x="999" y="358"/>
                  </a:cubicBezTo>
                  <a:lnTo>
                    <a:pt x="999" y="1170"/>
                  </a:lnTo>
                  <a:cubicBezTo>
                    <a:pt x="999" y="1231"/>
                    <a:pt x="1048" y="1280"/>
                    <a:pt x="1109" y="1280"/>
                  </a:cubicBezTo>
                  <a:cubicBezTo>
                    <a:pt x="1170" y="1280"/>
                    <a:pt x="1219" y="1231"/>
                    <a:pt x="1219" y="1170"/>
                  </a:cubicBezTo>
                  <a:lnTo>
                    <a:pt x="1219" y="358"/>
                  </a:lnTo>
                  <a:cubicBezTo>
                    <a:pt x="1219" y="161"/>
                    <a:pt x="1059" y="0"/>
                    <a:pt x="861" y="0"/>
                  </a:cubicBezTo>
                  <a:close/>
                </a:path>
              </a:pathLst>
            </a:custGeom>
            <a:solidFill>
              <a:srgbClr val="093371"/>
            </a:solidFill>
            <a:ln w="0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BA03613-6403-3993-E3B2-C38140841355}"/>
              </a:ext>
            </a:extLst>
          </p:cNvPr>
          <p:cNvSpPr txBox="1"/>
          <p:nvPr/>
        </p:nvSpPr>
        <p:spPr>
          <a:xfrm>
            <a:off x="3783180" y="3777608"/>
            <a:ext cx="20662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NO" sz="2400" dirty="0"/>
              <a:t>&lt; 1 year</a:t>
            </a:r>
          </a:p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NO" sz="2400" dirty="0"/>
              <a:t>1 – 4 years</a:t>
            </a:r>
          </a:p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NO" sz="2400" dirty="0"/>
              <a:t>&gt; 5 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E857A-35AC-C10D-A186-4A16AC61B71B}"/>
              </a:ext>
            </a:extLst>
          </p:cNvPr>
          <p:cNvSpPr txBox="1"/>
          <p:nvPr/>
        </p:nvSpPr>
        <p:spPr>
          <a:xfrm>
            <a:off x="8062627" y="3822765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NO" sz="2400" dirty="0"/>
              <a:t>Male</a:t>
            </a:r>
          </a:p>
          <a:p>
            <a:pPr marL="342913" indent="-342913">
              <a:buClr>
                <a:srgbClr val="008CCF"/>
              </a:buClr>
              <a:buFont typeface="Rubik" pitchFamily="2" charset="-79"/>
              <a:buChar char="•"/>
            </a:pPr>
            <a:r>
              <a:rPr lang="en-NO" sz="2400" dirty="0"/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1755927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F04927B-CD36-12EC-02ED-B15E50588B68}"/>
              </a:ext>
            </a:extLst>
          </p:cNvPr>
          <p:cNvSpPr/>
          <p:nvPr/>
        </p:nvSpPr>
        <p:spPr>
          <a:xfrm>
            <a:off x="986611" y="2979742"/>
            <a:ext cx="3257550" cy="10001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ANC coverage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B4701-F9F5-6CEC-942A-5A3470A88250}"/>
              </a:ext>
            </a:extLst>
          </p:cNvPr>
          <p:cNvSpPr txBox="1"/>
          <p:nvPr/>
        </p:nvSpPr>
        <p:spPr>
          <a:xfrm>
            <a:off x="4506109" y="3215007"/>
            <a:ext cx="35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/>
              <a:t>=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4B18C-73ED-0C06-ED9A-B8B6677DD54B}"/>
              </a:ext>
            </a:extLst>
          </p:cNvPr>
          <p:cNvCxnSpPr>
            <a:cxnSpLocks/>
          </p:cNvCxnSpPr>
          <p:nvPr/>
        </p:nvCxnSpPr>
        <p:spPr>
          <a:xfrm>
            <a:off x="5446377" y="3479799"/>
            <a:ext cx="4555671" cy="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591C18-C02A-2B75-2DF2-16398016F9B0}"/>
              </a:ext>
            </a:extLst>
          </p:cNvPr>
          <p:cNvSpPr txBox="1"/>
          <p:nvPr/>
        </p:nvSpPr>
        <p:spPr>
          <a:xfrm>
            <a:off x="10312272" y="3248970"/>
            <a:ext cx="38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/>
              <a:t>X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281760-44A0-8E13-62AC-619DACCFF9BC}"/>
              </a:ext>
            </a:extLst>
          </p:cNvPr>
          <p:cNvSpPr/>
          <p:nvPr/>
        </p:nvSpPr>
        <p:spPr>
          <a:xfrm>
            <a:off x="5846239" y="3652367"/>
            <a:ext cx="3796576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CEC498-D264-5113-B076-F575F5962425}"/>
              </a:ext>
            </a:extLst>
          </p:cNvPr>
          <p:cNvSpPr/>
          <p:nvPr/>
        </p:nvSpPr>
        <p:spPr>
          <a:xfrm>
            <a:off x="10904586" y="3152303"/>
            <a:ext cx="1399077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966A10F-BCBD-4436-F42F-6958A96E3EAC}"/>
              </a:ext>
            </a:extLst>
          </p:cNvPr>
          <p:cNvSpPr/>
          <p:nvPr/>
        </p:nvSpPr>
        <p:spPr>
          <a:xfrm>
            <a:off x="5846239" y="2593975"/>
            <a:ext cx="3796576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11403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F04927B-CD36-12EC-02ED-B15E50588B68}"/>
              </a:ext>
            </a:extLst>
          </p:cNvPr>
          <p:cNvSpPr/>
          <p:nvPr/>
        </p:nvSpPr>
        <p:spPr>
          <a:xfrm>
            <a:off x="986611" y="2979742"/>
            <a:ext cx="3257550" cy="100012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ANC 1 to 8 drop out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B4701-F9F5-6CEC-942A-5A3470A88250}"/>
              </a:ext>
            </a:extLst>
          </p:cNvPr>
          <p:cNvSpPr txBox="1"/>
          <p:nvPr/>
        </p:nvSpPr>
        <p:spPr>
          <a:xfrm>
            <a:off x="4244161" y="3248970"/>
            <a:ext cx="35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/>
              <a:t>=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74B18C-73ED-0C06-ED9A-B8B6677DD54B}"/>
              </a:ext>
            </a:extLst>
          </p:cNvPr>
          <p:cNvCxnSpPr>
            <a:cxnSpLocks/>
          </p:cNvCxnSpPr>
          <p:nvPr/>
        </p:nvCxnSpPr>
        <p:spPr>
          <a:xfrm>
            <a:off x="4801373" y="3479799"/>
            <a:ext cx="6061852" cy="0"/>
          </a:xfrm>
          <a:prstGeom prst="line">
            <a:avLst/>
          </a:prstGeom>
          <a:ln w="38100" cap="rnd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591C18-C02A-2B75-2DF2-16398016F9B0}"/>
              </a:ext>
            </a:extLst>
          </p:cNvPr>
          <p:cNvSpPr txBox="1"/>
          <p:nvPr/>
        </p:nvSpPr>
        <p:spPr>
          <a:xfrm>
            <a:off x="11012008" y="3287366"/>
            <a:ext cx="38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/>
              <a:t>X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281760-44A0-8E13-62AC-619DACCFF9BC}"/>
              </a:ext>
            </a:extLst>
          </p:cNvPr>
          <p:cNvSpPr/>
          <p:nvPr/>
        </p:nvSpPr>
        <p:spPr>
          <a:xfrm>
            <a:off x="6295479" y="3643660"/>
            <a:ext cx="2798153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A267E-3C4F-C048-614C-40332ADC5E25}"/>
              </a:ext>
            </a:extLst>
          </p:cNvPr>
          <p:cNvSpPr/>
          <p:nvPr/>
        </p:nvSpPr>
        <p:spPr>
          <a:xfrm>
            <a:off x="8086702" y="2614383"/>
            <a:ext cx="2798153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CEC498-D264-5113-B076-F575F5962425}"/>
              </a:ext>
            </a:extLst>
          </p:cNvPr>
          <p:cNvSpPr/>
          <p:nvPr/>
        </p:nvSpPr>
        <p:spPr>
          <a:xfrm>
            <a:off x="11440923" y="3196440"/>
            <a:ext cx="1399077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966A10F-BCBD-4436-F42F-6958A96E3EAC}"/>
              </a:ext>
            </a:extLst>
          </p:cNvPr>
          <p:cNvSpPr/>
          <p:nvPr/>
        </p:nvSpPr>
        <p:spPr>
          <a:xfrm>
            <a:off x="4661840" y="2622741"/>
            <a:ext cx="2502653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837BF8C-5E71-F056-982C-91BD7C72189E}"/>
              </a:ext>
            </a:extLst>
          </p:cNvPr>
          <p:cNvSpPr/>
          <p:nvPr/>
        </p:nvSpPr>
        <p:spPr>
          <a:xfrm>
            <a:off x="7331064" y="2612537"/>
            <a:ext cx="627285" cy="6549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620038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3">
            <a:extLst>
              <a:ext uri="{FF2B5EF4-FFF2-40B4-BE49-F238E27FC236}">
                <a16:creationId xmlns:a16="http://schemas.microsoft.com/office/drawing/2014/main" id="{6AA2D607-C1B2-6C4A-04B4-5E73D040E385}"/>
              </a:ext>
            </a:extLst>
          </p:cNvPr>
          <p:cNvSpPr/>
          <p:nvPr/>
        </p:nvSpPr>
        <p:spPr>
          <a:xfrm>
            <a:off x="3588037" y="2265639"/>
            <a:ext cx="3054681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8" name="Rectangle: Rounded Corners 3">
            <a:extLst>
              <a:ext uri="{FF2B5EF4-FFF2-40B4-BE49-F238E27FC236}">
                <a16:creationId xmlns:a16="http://schemas.microsoft.com/office/drawing/2014/main" id="{C47385F2-F13A-E151-8654-F69105EA7C24}"/>
              </a:ext>
            </a:extLst>
          </p:cNvPr>
          <p:cNvSpPr/>
          <p:nvPr/>
        </p:nvSpPr>
        <p:spPr>
          <a:xfrm>
            <a:off x="3588036" y="3160973"/>
            <a:ext cx="3054681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7D5788-3B80-2F31-84B2-E1501F6AED78}"/>
              </a:ext>
            </a:extLst>
          </p:cNvPr>
          <p:cNvSpPr/>
          <p:nvPr/>
        </p:nvSpPr>
        <p:spPr>
          <a:xfrm>
            <a:off x="3319712" y="3067145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3377F61-ED97-B86B-0964-5EB83A2FA0DA}"/>
              </a:ext>
            </a:extLst>
          </p:cNvPr>
          <p:cNvSpPr/>
          <p:nvPr/>
        </p:nvSpPr>
        <p:spPr>
          <a:xfrm>
            <a:off x="3319712" y="2179086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9" name="Rectangle: Rounded Corners 3">
            <a:extLst>
              <a:ext uri="{FF2B5EF4-FFF2-40B4-BE49-F238E27FC236}">
                <a16:creationId xmlns:a16="http://schemas.microsoft.com/office/drawing/2014/main" id="{1605E850-AFA8-A2E5-4FBE-8F71111A3D84}"/>
              </a:ext>
            </a:extLst>
          </p:cNvPr>
          <p:cNvSpPr/>
          <p:nvPr/>
        </p:nvSpPr>
        <p:spPr>
          <a:xfrm>
            <a:off x="3595442" y="4056307"/>
            <a:ext cx="3054681" cy="536644"/>
          </a:xfrm>
          <a:prstGeom prst="round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Click on the blue plus (+) sign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8AEE4D7-5F24-736F-B65D-0EA8FDC6C972}"/>
              </a:ext>
            </a:extLst>
          </p:cNvPr>
          <p:cNvSpPr/>
          <p:nvPr/>
        </p:nvSpPr>
        <p:spPr>
          <a:xfrm>
            <a:off x="3319712" y="3961547"/>
            <a:ext cx="536644" cy="536644"/>
          </a:xfrm>
          <a:prstGeom prst="ellipse">
            <a:avLst/>
          </a:prstGeom>
          <a:solidFill>
            <a:schemeClr val="tx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31" name="Rectangle: Rounded Corners 3">
            <a:extLst>
              <a:ext uri="{FF2B5EF4-FFF2-40B4-BE49-F238E27FC236}">
                <a16:creationId xmlns:a16="http://schemas.microsoft.com/office/drawing/2014/main" id="{83FB0EEC-F544-91B6-9F7C-9F099FD1E845}"/>
              </a:ext>
            </a:extLst>
          </p:cNvPr>
          <p:cNvSpPr/>
          <p:nvPr/>
        </p:nvSpPr>
        <p:spPr>
          <a:xfrm>
            <a:off x="3588036" y="1615035"/>
            <a:ext cx="3054681" cy="536644"/>
          </a:xfrm>
          <a:prstGeom prst="round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    Open the Maintenance app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E7077D7-8C5D-34CC-4F9B-4E80F9121078}"/>
              </a:ext>
            </a:extLst>
          </p:cNvPr>
          <p:cNvSpPr/>
          <p:nvPr/>
        </p:nvSpPr>
        <p:spPr>
          <a:xfrm>
            <a:off x="3312307" y="1520275"/>
            <a:ext cx="536644" cy="536644"/>
          </a:xfrm>
          <a:prstGeom prst="ellipse">
            <a:avLst/>
          </a:prstGeom>
          <a:solidFill>
            <a:schemeClr val="tx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33" name="Rectangle: Rounded Corners 3">
            <a:extLst>
              <a:ext uri="{FF2B5EF4-FFF2-40B4-BE49-F238E27FC236}">
                <a16:creationId xmlns:a16="http://schemas.microsoft.com/office/drawing/2014/main" id="{FA82E4B7-2401-C96A-3528-DF945CD4E500}"/>
              </a:ext>
            </a:extLst>
          </p:cNvPr>
          <p:cNvSpPr/>
          <p:nvPr/>
        </p:nvSpPr>
        <p:spPr>
          <a:xfrm>
            <a:off x="3580633" y="4729431"/>
            <a:ext cx="3054681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3B08B6-2B89-56A5-A83C-D1D25DAF881E}"/>
              </a:ext>
            </a:extLst>
          </p:cNvPr>
          <p:cNvSpPr/>
          <p:nvPr/>
        </p:nvSpPr>
        <p:spPr>
          <a:xfrm>
            <a:off x="3312307" y="4635602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sp>
        <p:nvSpPr>
          <p:cNvPr id="35" name="Rectangle: Rounded Corners 3">
            <a:extLst>
              <a:ext uri="{FF2B5EF4-FFF2-40B4-BE49-F238E27FC236}">
                <a16:creationId xmlns:a16="http://schemas.microsoft.com/office/drawing/2014/main" id="{C957A1CA-9DC2-0D25-2CB3-23D43B15E9FA}"/>
              </a:ext>
            </a:extLst>
          </p:cNvPr>
          <p:cNvSpPr/>
          <p:nvPr/>
        </p:nvSpPr>
        <p:spPr>
          <a:xfrm>
            <a:off x="3595442" y="5636688"/>
            <a:ext cx="3054681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4971F82-3081-D909-64E7-EAB68D502E39}"/>
              </a:ext>
            </a:extLst>
          </p:cNvPr>
          <p:cNvSpPr/>
          <p:nvPr/>
        </p:nvSpPr>
        <p:spPr>
          <a:xfrm>
            <a:off x="3327116" y="5542859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6</a:t>
            </a:r>
          </a:p>
        </p:txBody>
      </p:sp>
      <p:sp>
        <p:nvSpPr>
          <p:cNvPr id="37" name="Rectangle: Rounded Corners 3">
            <a:extLst>
              <a:ext uri="{FF2B5EF4-FFF2-40B4-BE49-F238E27FC236}">
                <a16:creationId xmlns:a16="http://schemas.microsoft.com/office/drawing/2014/main" id="{CC187C48-D445-1CAC-AE37-6B58D18E6E5D}"/>
              </a:ext>
            </a:extLst>
          </p:cNvPr>
          <p:cNvSpPr/>
          <p:nvPr/>
        </p:nvSpPr>
        <p:spPr>
          <a:xfrm>
            <a:off x="3602846" y="6531733"/>
            <a:ext cx="3054681" cy="536644"/>
          </a:xfrm>
          <a:prstGeom prst="round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Click “Save”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65342A0-F3FC-84EB-D95D-3BC75282B21F}"/>
              </a:ext>
            </a:extLst>
          </p:cNvPr>
          <p:cNvSpPr/>
          <p:nvPr/>
        </p:nvSpPr>
        <p:spPr>
          <a:xfrm>
            <a:off x="3327116" y="6436971"/>
            <a:ext cx="536644" cy="536644"/>
          </a:xfrm>
          <a:prstGeom prst="ellipse">
            <a:avLst/>
          </a:prstGeom>
          <a:solidFill>
            <a:schemeClr val="tx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7</a:t>
            </a:r>
          </a:p>
        </p:txBody>
      </p:sp>
      <p:sp>
        <p:nvSpPr>
          <p:cNvPr id="39" name="Rectangle: Rounded Corners 3">
            <a:extLst>
              <a:ext uri="{FF2B5EF4-FFF2-40B4-BE49-F238E27FC236}">
                <a16:creationId xmlns:a16="http://schemas.microsoft.com/office/drawing/2014/main" id="{7FCCF260-38A5-8223-4227-FA5E31543DFB}"/>
              </a:ext>
            </a:extLst>
          </p:cNvPr>
          <p:cNvSpPr/>
          <p:nvPr/>
        </p:nvSpPr>
        <p:spPr>
          <a:xfrm>
            <a:off x="7208979" y="2293046"/>
            <a:ext cx="3054681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0" name="Rectangle: Rounded Corners 3">
            <a:extLst>
              <a:ext uri="{FF2B5EF4-FFF2-40B4-BE49-F238E27FC236}">
                <a16:creationId xmlns:a16="http://schemas.microsoft.com/office/drawing/2014/main" id="{B044E8CC-2931-E8A5-D083-ECC57A833A3D}"/>
              </a:ext>
            </a:extLst>
          </p:cNvPr>
          <p:cNvSpPr/>
          <p:nvPr/>
        </p:nvSpPr>
        <p:spPr>
          <a:xfrm>
            <a:off x="7208979" y="3188380"/>
            <a:ext cx="3054681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281B141-D48B-D473-7F07-CA3EF70E2B9A}"/>
              </a:ext>
            </a:extLst>
          </p:cNvPr>
          <p:cNvSpPr/>
          <p:nvPr/>
        </p:nvSpPr>
        <p:spPr>
          <a:xfrm>
            <a:off x="6940654" y="3094552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E10C429-E4F3-1747-048D-63175DCAA594}"/>
              </a:ext>
            </a:extLst>
          </p:cNvPr>
          <p:cNvSpPr/>
          <p:nvPr/>
        </p:nvSpPr>
        <p:spPr>
          <a:xfrm>
            <a:off x="6940655" y="2206493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43" name="Rectangle: Rounded Corners 3">
            <a:extLst>
              <a:ext uri="{FF2B5EF4-FFF2-40B4-BE49-F238E27FC236}">
                <a16:creationId xmlns:a16="http://schemas.microsoft.com/office/drawing/2014/main" id="{6CED2A38-2B12-AF64-5652-DE3B22378370}"/>
              </a:ext>
            </a:extLst>
          </p:cNvPr>
          <p:cNvSpPr/>
          <p:nvPr/>
        </p:nvSpPr>
        <p:spPr>
          <a:xfrm>
            <a:off x="7216383" y="4083715"/>
            <a:ext cx="3054681" cy="536644"/>
          </a:xfrm>
          <a:prstGeom prst="round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Click on the blue plus (+) sign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7A9242-D6BB-3AFA-C84C-7FD30F593FF6}"/>
              </a:ext>
            </a:extLst>
          </p:cNvPr>
          <p:cNvSpPr/>
          <p:nvPr/>
        </p:nvSpPr>
        <p:spPr>
          <a:xfrm>
            <a:off x="6940655" y="3988953"/>
            <a:ext cx="536644" cy="536644"/>
          </a:xfrm>
          <a:prstGeom prst="ellipse">
            <a:avLst/>
          </a:prstGeom>
          <a:solidFill>
            <a:schemeClr val="tx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45" name="Rectangle: Rounded Corners 3">
            <a:extLst>
              <a:ext uri="{FF2B5EF4-FFF2-40B4-BE49-F238E27FC236}">
                <a16:creationId xmlns:a16="http://schemas.microsoft.com/office/drawing/2014/main" id="{0E02058D-4CAF-4555-8793-A67678F87082}"/>
              </a:ext>
            </a:extLst>
          </p:cNvPr>
          <p:cNvSpPr/>
          <p:nvPr/>
        </p:nvSpPr>
        <p:spPr>
          <a:xfrm>
            <a:off x="7208979" y="1642443"/>
            <a:ext cx="3054681" cy="536644"/>
          </a:xfrm>
          <a:prstGeom prst="round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    Open the Maintenance app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AF0D4CE-7E56-B58A-1141-3328B8375D68}"/>
              </a:ext>
            </a:extLst>
          </p:cNvPr>
          <p:cNvSpPr/>
          <p:nvPr/>
        </p:nvSpPr>
        <p:spPr>
          <a:xfrm>
            <a:off x="6933249" y="1547682"/>
            <a:ext cx="536644" cy="536644"/>
          </a:xfrm>
          <a:prstGeom prst="ellipse">
            <a:avLst/>
          </a:prstGeom>
          <a:solidFill>
            <a:schemeClr val="tx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47" name="Rectangle: Rounded Corners 3">
            <a:extLst>
              <a:ext uri="{FF2B5EF4-FFF2-40B4-BE49-F238E27FC236}">
                <a16:creationId xmlns:a16="http://schemas.microsoft.com/office/drawing/2014/main" id="{0527E80B-0499-7B6A-6C0C-5CE26FEAD7DA}"/>
              </a:ext>
            </a:extLst>
          </p:cNvPr>
          <p:cNvSpPr/>
          <p:nvPr/>
        </p:nvSpPr>
        <p:spPr>
          <a:xfrm>
            <a:off x="7201575" y="4756838"/>
            <a:ext cx="3054681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F0E82E5-3319-ED0A-0ECD-A7A26BDD4530}"/>
              </a:ext>
            </a:extLst>
          </p:cNvPr>
          <p:cNvSpPr/>
          <p:nvPr/>
        </p:nvSpPr>
        <p:spPr>
          <a:xfrm>
            <a:off x="6933249" y="4663010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sp>
        <p:nvSpPr>
          <p:cNvPr id="49" name="Rectangle: Rounded Corners 3">
            <a:extLst>
              <a:ext uri="{FF2B5EF4-FFF2-40B4-BE49-F238E27FC236}">
                <a16:creationId xmlns:a16="http://schemas.microsoft.com/office/drawing/2014/main" id="{52FC80AA-AF9D-A83D-97A4-250B2203D902}"/>
              </a:ext>
            </a:extLst>
          </p:cNvPr>
          <p:cNvSpPr/>
          <p:nvPr/>
        </p:nvSpPr>
        <p:spPr>
          <a:xfrm>
            <a:off x="7216383" y="5664095"/>
            <a:ext cx="3054681" cy="781374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0EF60BE-0BB0-B3D5-9F18-666168F3FC01}"/>
              </a:ext>
            </a:extLst>
          </p:cNvPr>
          <p:cNvSpPr/>
          <p:nvPr/>
        </p:nvSpPr>
        <p:spPr>
          <a:xfrm>
            <a:off x="6948058" y="5570267"/>
            <a:ext cx="536644" cy="5366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6</a:t>
            </a:r>
          </a:p>
        </p:txBody>
      </p:sp>
      <p:sp>
        <p:nvSpPr>
          <p:cNvPr id="51" name="Rectangle: Rounded Corners 3">
            <a:extLst>
              <a:ext uri="{FF2B5EF4-FFF2-40B4-BE49-F238E27FC236}">
                <a16:creationId xmlns:a16="http://schemas.microsoft.com/office/drawing/2014/main" id="{C7278AEA-5ED9-6C2E-569C-E59617D29A0F}"/>
              </a:ext>
            </a:extLst>
          </p:cNvPr>
          <p:cNvSpPr/>
          <p:nvPr/>
        </p:nvSpPr>
        <p:spPr>
          <a:xfrm>
            <a:off x="7223788" y="6559140"/>
            <a:ext cx="3054681" cy="536644"/>
          </a:xfrm>
          <a:prstGeom prst="round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Click “Save”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CF7DBC6-AC99-0497-B42E-5977623C02D6}"/>
              </a:ext>
            </a:extLst>
          </p:cNvPr>
          <p:cNvSpPr/>
          <p:nvPr/>
        </p:nvSpPr>
        <p:spPr>
          <a:xfrm>
            <a:off x="6948058" y="6464378"/>
            <a:ext cx="536644" cy="536644"/>
          </a:xfrm>
          <a:prstGeom prst="ellipse">
            <a:avLst/>
          </a:prstGeom>
          <a:solidFill>
            <a:schemeClr val="tx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7C1C7-09B2-4EA0-598C-62A1A78D971B}"/>
              </a:ext>
            </a:extLst>
          </p:cNvPr>
          <p:cNvSpPr txBox="1"/>
          <p:nvPr/>
        </p:nvSpPr>
        <p:spPr>
          <a:xfrm>
            <a:off x="3602842" y="641899"/>
            <a:ext cx="2770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NO" sz="2400" dirty="0"/>
              <a:t>Creating Indicator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409C7-3202-466A-4011-06EE4DEA0296}"/>
              </a:ext>
            </a:extLst>
          </p:cNvPr>
          <p:cNvSpPr txBox="1"/>
          <p:nvPr/>
        </p:nvSpPr>
        <p:spPr>
          <a:xfrm>
            <a:off x="6485527" y="844327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US" sz="2400" dirty="0"/>
              <a:t>v</a:t>
            </a:r>
            <a:r>
              <a:rPr lang="en-NO" sz="2400" dirty="0"/>
              <a:t>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7E84A8-B767-433C-DF37-68EB7A770E1E}"/>
              </a:ext>
            </a:extLst>
          </p:cNvPr>
          <p:cNvSpPr txBox="1"/>
          <p:nvPr/>
        </p:nvSpPr>
        <p:spPr>
          <a:xfrm>
            <a:off x="7137861" y="639521"/>
            <a:ext cx="3156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NO" sz="2400" dirty="0"/>
              <a:t>Creating Indicator Groupsets</a:t>
            </a:r>
          </a:p>
        </p:txBody>
      </p:sp>
    </p:spTree>
    <p:extLst>
      <p:ext uri="{BB962C8B-B14F-4D97-AF65-F5344CB8AC3E}">
        <p14:creationId xmlns:p14="http://schemas.microsoft.com/office/powerpoint/2010/main" val="1914525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>
            <a:extLst>
              <a:ext uri="{FF2B5EF4-FFF2-40B4-BE49-F238E27FC236}">
                <a16:creationId xmlns:a16="http://schemas.microsoft.com/office/drawing/2014/main" id="{40BC43F9-87B7-4EE1-ADAA-D5924ED70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744" y="-747652"/>
            <a:ext cx="53251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42484E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en-US" altLang="en-US" sz="400"/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9587D-FFA7-7ACD-6E37-EFF5AF762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78" y="760059"/>
            <a:ext cx="11822220" cy="6039556"/>
          </a:xfrm>
          <a:prstGeom prst="rect">
            <a:avLst/>
          </a:prstGeom>
          <a:effectLst>
            <a:outerShdw blurRad="238548" dist="38100" dir="2700000" algn="tl" rotWithShape="0">
              <a:prstClr val="black">
                <a:alpha val="73383"/>
              </a:prstClr>
            </a:outerShdw>
            <a:softEdge rad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356015-5064-4098-2EDF-9B100480D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03" y="1934319"/>
            <a:ext cx="3809430" cy="2298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A2DF53-008D-75A7-144B-50612AE10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036" y="875313"/>
            <a:ext cx="5359713" cy="2194615"/>
          </a:xfrm>
          <a:prstGeom prst="rect">
            <a:avLst/>
          </a:prstGeom>
        </p:spPr>
      </p:pic>
      <p:pic>
        <p:nvPicPr>
          <p:cNvPr id="2" name="Graphic 1" descr="Cursor with solid fill">
            <a:extLst>
              <a:ext uri="{FF2B5EF4-FFF2-40B4-BE49-F238E27FC236}">
                <a16:creationId xmlns:a16="http://schemas.microsoft.com/office/drawing/2014/main" id="{1A043BA3-CC7A-A429-E738-A5ED921DD4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910383">
            <a:off x="9880246" y="5296392"/>
            <a:ext cx="782800" cy="7828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33BEB04-17D5-49C5-25D4-5E829642D6F7}"/>
              </a:ext>
            </a:extLst>
          </p:cNvPr>
          <p:cNvSpPr/>
          <p:nvPr/>
        </p:nvSpPr>
        <p:spPr>
          <a:xfrm>
            <a:off x="10809865" y="5687793"/>
            <a:ext cx="1776845" cy="7828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FC1AF-F3C6-45D8-0F3F-55189C9FE545}"/>
              </a:ext>
            </a:extLst>
          </p:cNvPr>
          <p:cNvSpPr txBox="1"/>
          <p:nvPr/>
        </p:nvSpPr>
        <p:spPr>
          <a:xfrm>
            <a:off x="4935830" y="5395013"/>
            <a:ext cx="5524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NO" sz="2400" dirty="0">
                <a:solidFill>
                  <a:schemeClr val="accent2"/>
                </a:solidFill>
              </a:rPr>
              <a:t>Click here to view and download certificate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80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45" advClick="0" advTm="20040">
        <p159:morph option="byObject"/>
      </p:transition>
    </mc:Choice>
    <mc:Fallback xmlns="">
      <p:transition spd="slow" advClick="0" advTm="2004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6CFF05-ACBB-B1EF-6A17-5281739E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28" y="203055"/>
            <a:ext cx="1053117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34CCDB-CDCB-2C70-D2ED-D1DCA58A3B1A}"/>
              </a:ext>
            </a:extLst>
          </p:cNvPr>
          <p:cNvSpPr/>
          <p:nvPr/>
        </p:nvSpPr>
        <p:spPr>
          <a:xfrm>
            <a:off x="6706016" y="5100778"/>
            <a:ext cx="4253149" cy="70585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6B36A-54DF-95E3-B4FC-11DEA8E74FC1}"/>
              </a:ext>
            </a:extLst>
          </p:cNvPr>
          <p:cNvSpPr/>
          <p:nvPr/>
        </p:nvSpPr>
        <p:spPr>
          <a:xfrm>
            <a:off x="7234572" y="3388064"/>
            <a:ext cx="3724590" cy="3464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9FB14F-4804-324D-78F7-CB5B58C5A7A7}"/>
              </a:ext>
            </a:extLst>
          </p:cNvPr>
          <p:cNvSpPr/>
          <p:nvPr/>
        </p:nvSpPr>
        <p:spPr>
          <a:xfrm>
            <a:off x="1816397" y="972043"/>
            <a:ext cx="345687" cy="3456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9F4183-A44D-13A9-8C31-14D6F8DFE025}"/>
              </a:ext>
            </a:extLst>
          </p:cNvPr>
          <p:cNvSpPr/>
          <p:nvPr/>
        </p:nvSpPr>
        <p:spPr>
          <a:xfrm>
            <a:off x="1806176" y="2990297"/>
            <a:ext cx="345687" cy="3456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B90F89-3D84-51B8-CCDD-B75583ABCD7C}"/>
              </a:ext>
            </a:extLst>
          </p:cNvPr>
          <p:cNvSpPr/>
          <p:nvPr/>
        </p:nvSpPr>
        <p:spPr>
          <a:xfrm>
            <a:off x="1797925" y="4708039"/>
            <a:ext cx="345687" cy="3456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261F05-7218-F388-3518-D62D408D0EA8}"/>
              </a:ext>
            </a:extLst>
          </p:cNvPr>
          <p:cNvSpPr/>
          <p:nvPr/>
        </p:nvSpPr>
        <p:spPr>
          <a:xfrm>
            <a:off x="6972016" y="3209321"/>
            <a:ext cx="345687" cy="3456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F53164-7EB2-1509-3033-D9F1EE922249}"/>
              </a:ext>
            </a:extLst>
          </p:cNvPr>
          <p:cNvSpPr/>
          <p:nvPr/>
        </p:nvSpPr>
        <p:spPr>
          <a:xfrm>
            <a:off x="6494061" y="4927934"/>
            <a:ext cx="345687" cy="3456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2596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55BE706-072F-5919-C205-7E7B0449E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492209"/>
              </p:ext>
            </p:extLst>
          </p:nvPr>
        </p:nvGraphicFramePr>
        <p:xfrm>
          <a:off x="0" y="0"/>
          <a:ext cx="13485895" cy="10439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0759">
                  <a:extLst>
                    <a:ext uri="{9D8B030D-6E8A-4147-A177-3AD203B41FA5}">
                      <a16:colId xmlns:a16="http://schemas.microsoft.com/office/drawing/2014/main" val="283770964"/>
                    </a:ext>
                  </a:extLst>
                </a:gridCol>
                <a:gridCol w="1286145">
                  <a:extLst>
                    <a:ext uri="{9D8B030D-6E8A-4147-A177-3AD203B41FA5}">
                      <a16:colId xmlns:a16="http://schemas.microsoft.com/office/drawing/2014/main" val="3587164534"/>
                    </a:ext>
                  </a:extLst>
                </a:gridCol>
                <a:gridCol w="1351722">
                  <a:extLst>
                    <a:ext uri="{9D8B030D-6E8A-4147-A177-3AD203B41FA5}">
                      <a16:colId xmlns:a16="http://schemas.microsoft.com/office/drawing/2014/main" val="142871182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8419070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39049133"/>
                    </a:ext>
                  </a:extLst>
                </a:gridCol>
                <a:gridCol w="1311965">
                  <a:extLst>
                    <a:ext uri="{9D8B030D-6E8A-4147-A177-3AD203B41FA5}">
                      <a16:colId xmlns:a16="http://schemas.microsoft.com/office/drawing/2014/main" val="3584349205"/>
                    </a:ext>
                  </a:extLst>
                </a:gridCol>
                <a:gridCol w="1181252">
                  <a:extLst>
                    <a:ext uri="{9D8B030D-6E8A-4147-A177-3AD203B41FA5}">
                      <a16:colId xmlns:a16="http://schemas.microsoft.com/office/drawing/2014/main" val="2821472952"/>
                    </a:ext>
                  </a:extLst>
                </a:gridCol>
              </a:tblGrid>
              <a:tr h="820428">
                <a:tc gridSpan="7"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Antenatal care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216592"/>
                  </a:ext>
                </a:extLst>
              </a:tr>
              <a:tr h="78916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749470"/>
                  </a:ext>
                </a:extLst>
              </a:tr>
              <a:tr h="905332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Antenatal care 1</a:t>
                      </a:r>
                      <a:r>
                        <a:rPr lang="en-US" sz="2200" baseline="30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</a:t>
                      </a:r>
                      <a:r>
                        <a:rPr lang="en-US" sz="2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visit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666383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Antenatal care 4</a:t>
                      </a:r>
                      <a:r>
                        <a:rPr lang="en-US" sz="2200" baseline="30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</a:t>
                      </a:r>
                      <a:r>
                        <a:rPr lang="en-US" sz="2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visit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73902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Antenatal care 8</a:t>
                      </a:r>
                      <a:r>
                        <a:rPr lang="en-US" sz="2200" baseline="30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</a:t>
                      </a:r>
                      <a:r>
                        <a:rPr lang="en-US" sz="2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or more visit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416968"/>
                  </a:ext>
                </a:extLst>
              </a:tr>
              <a:tr h="792423">
                <a:tc gridSpan="7">
                  <a:txBody>
                    <a:bodyPr/>
                    <a:lstStyle/>
                    <a:p>
                      <a:pPr algn="l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Delivery by 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80823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 – 14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15-19 Years</a:t>
                      </a:r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20+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704945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Delivery in facility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87644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Delivery in facility by caesarean section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073087"/>
                  </a:ext>
                </a:extLst>
              </a:tr>
              <a:tr h="792423">
                <a:tc gridSpan="7">
                  <a:txBody>
                    <a:bodyPr/>
                    <a:lstStyle/>
                    <a:p>
                      <a:pPr algn="l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Family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13980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 – 14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15-19 Years</a:t>
                      </a:r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20+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922020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46003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Contraception first time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68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50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55BE706-072F-5919-C205-7E7B0449E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514901"/>
              </p:ext>
            </p:extLst>
          </p:nvPr>
        </p:nvGraphicFramePr>
        <p:xfrm>
          <a:off x="0" y="0"/>
          <a:ext cx="13485895" cy="1281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0759">
                  <a:extLst>
                    <a:ext uri="{9D8B030D-6E8A-4147-A177-3AD203B41FA5}">
                      <a16:colId xmlns:a16="http://schemas.microsoft.com/office/drawing/2014/main" val="283770964"/>
                    </a:ext>
                  </a:extLst>
                </a:gridCol>
                <a:gridCol w="1286145">
                  <a:extLst>
                    <a:ext uri="{9D8B030D-6E8A-4147-A177-3AD203B41FA5}">
                      <a16:colId xmlns:a16="http://schemas.microsoft.com/office/drawing/2014/main" val="3587164534"/>
                    </a:ext>
                  </a:extLst>
                </a:gridCol>
                <a:gridCol w="1351722">
                  <a:extLst>
                    <a:ext uri="{9D8B030D-6E8A-4147-A177-3AD203B41FA5}">
                      <a16:colId xmlns:a16="http://schemas.microsoft.com/office/drawing/2014/main" val="142871182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8419070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39049133"/>
                    </a:ext>
                  </a:extLst>
                </a:gridCol>
                <a:gridCol w="1311965">
                  <a:extLst>
                    <a:ext uri="{9D8B030D-6E8A-4147-A177-3AD203B41FA5}">
                      <a16:colId xmlns:a16="http://schemas.microsoft.com/office/drawing/2014/main" val="3584349205"/>
                    </a:ext>
                  </a:extLst>
                </a:gridCol>
                <a:gridCol w="1181252">
                  <a:extLst>
                    <a:ext uri="{9D8B030D-6E8A-4147-A177-3AD203B41FA5}">
                      <a16:colId xmlns:a16="http://schemas.microsoft.com/office/drawing/2014/main" val="2821472952"/>
                    </a:ext>
                  </a:extLst>
                </a:gridCol>
              </a:tblGrid>
              <a:tr h="820428">
                <a:tc gridSpan="7">
                  <a:txBody>
                    <a:bodyPr/>
                    <a:lstStyle/>
                    <a:p>
                      <a:pPr lvl="1" algn="l"/>
                      <a:r>
                        <a:rPr lang="en-US" sz="2400" dirty="0"/>
                        <a:t>  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216592"/>
                  </a:ext>
                </a:extLst>
              </a:tr>
              <a:tr h="789165">
                <a:tc gridSpan="3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Value</a:t>
                      </a:r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Value</a:t>
                      </a:r>
                      <a:endParaRPr lang="en-US" b="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749470"/>
                  </a:ext>
                </a:extLst>
              </a:tr>
              <a:tr h="905332">
                <a:tc gridSpan="3"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Cases treated with any antimalarial medicine (incl. ACT)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666383"/>
                  </a:ext>
                </a:extLst>
              </a:tr>
              <a:tr h="792423">
                <a:tc gridSpan="3"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P. Falciparum cases treated with single dose primaquine and ACT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73902"/>
                  </a:ext>
                </a:extLst>
              </a:tr>
              <a:tr h="792423">
                <a:tc gridSpan="3"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P. Falciparum cases treated with ACT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416968"/>
                  </a:ext>
                </a:extLst>
              </a:tr>
              <a:tr h="792423">
                <a:tc gridSpan="7">
                  <a:txBody>
                    <a:bodyPr/>
                    <a:lstStyle/>
                    <a:p>
                      <a:pPr lvl="1" algn="l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880823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05058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 –4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5-114 Years</a:t>
                      </a:r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15+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704945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Suspected malaria cases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87644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Confirmed malaria cases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073087"/>
                  </a:ext>
                </a:extLst>
              </a:tr>
              <a:tr h="792423">
                <a:tc gridSpan="7">
                  <a:txBody>
                    <a:bodyPr/>
                    <a:lstStyle/>
                    <a:p>
                      <a:pPr lvl="1" algn="l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 Laboratory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13980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040650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 – 14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15-19 Years</a:t>
                      </a:r>
                      <a:endParaRPr lang="en-US" sz="2200" b="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20+ Years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922020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946003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Malaria cases tested with microscopy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68156"/>
                  </a:ext>
                </a:extLst>
              </a:tr>
              <a:tr h="792423"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Malaria cases positive with microscopy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kern="1200" dirty="0">
                        <a:solidFill>
                          <a:schemeClr val="l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8621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8D1D832-3A3C-1C4E-FD89-A9A3952280C2}"/>
              </a:ext>
            </a:extLst>
          </p:cNvPr>
          <p:cNvSpPr/>
          <p:nvPr/>
        </p:nvSpPr>
        <p:spPr>
          <a:xfrm>
            <a:off x="5766847" y="5716308"/>
            <a:ext cx="7719047" cy="7788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8B3308-C9C3-20B4-37A3-FA5EC4F83762}"/>
              </a:ext>
            </a:extLst>
          </p:cNvPr>
          <p:cNvSpPr/>
          <p:nvPr/>
        </p:nvSpPr>
        <p:spPr>
          <a:xfrm>
            <a:off x="109728" y="155918"/>
            <a:ext cx="479298" cy="4841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8CE518-00F2-8FF6-5372-FB5BDA72217F}"/>
              </a:ext>
            </a:extLst>
          </p:cNvPr>
          <p:cNvSpPr/>
          <p:nvPr/>
        </p:nvSpPr>
        <p:spPr>
          <a:xfrm>
            <a:off x="91440" y="4258526"/>
            <a:ext cx="479298" cy="4841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03395F-BC39-5C68-A0B0-1C0F40B83910}"/>
              </a:ext>
            </a:extLst>
          </p:cNvPr>
          <p:cNvSpPr/>
          <p:nvPr/>
        </p:nvSpPr>
        <p:spPr>
          <a:xfrm>
            <a:off x="102153" y="8236749"/>
            <a:ext cx="479298" cy="4841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65EC7E-B07E-80DB-CE4A-46D72259C924}"/>
              </a:ext>
            </a:extLst>
          </p:cNvPr>
          <p:cNvSpPr/>
          <p:nvPr/>
        </p:nvSpPr>
        <p:spPr>
          <a:xfrm>
            <a:off x="5527197" y="5863670"/>
            <a:ext cx="479298" cy="4841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B92871-DFF2-14B8-FC3E-A078086CE6D6}"/>
              </a:ext>
            </a:extLst>
          </p:cNvPr>
          <p:cNvSpPr/>
          <p:nvPr/>
        </p:nvSpPr>
        <p:spPr>
          <a:xfrm>
            <a:off x="5458266" y="9940721"/>
            <a:ext cx="479298" cy="4841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141748-AC7B-E0C3-5B57-9207566B2A33}"/>
              </a:ext>
            </a:extLst>
          </p:cNvPr>
          <p:cNvSpPr/>
          <p:nvPr/>
        </p:nvSpPr>
        <p:spPr>
          <a:xfrm>
            <a:off x="5766846" y="9655305"/>
            <a:ext cx="7719047" cy="152397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6658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3A79-D935-D131-BFD1-EBC7CC08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BD3E2723-667F-6FAD-D09A-2817C98CD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83" y="2556859"/>
            <a:ext cx="7772400" cy="21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0E4F02-5A49-7C52-C4F7-EADCFACA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38" y="1392562"/>
            <a:ext cx="7772400" cy="49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294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UUID" val="{0CF92BB2-F707-4DB4-8277-D390B7C15C45}"/>
  <p:tag name="ISPRING_ULTRA_SCORM_COURCE_TITLE" val="2.1.1 Orientation to Pivot tables - Data dimension and period"/>
  <p:tag name="ISPRING_PRESENTATION_TITLE" val="2.1.1 Orientation to Pivot tables - Data dimension and period"/>
  <p:tag name="ISPRING_PLAYERS_CUSTOMIZATION_2" val="UEsDBBQAAgAIAH2maF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H2maF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H2maF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B9pmh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H2maF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B9pmhUjnP2+moAAADlAAAAHAAAAG5vbmUvaHRtbF9za2luX3NldHRpbmdzLmpzb26r5lIAAqUcJQUrhWowG8xPKi0pyc/TS87PK0nNK9HLyy/KTQSrUVJ2AwMlHZyK88tSiwgoTUtMTkUx1NTIwskFp0qEiSZO5i7OlsjqChLTU/WSEpOz04vyS/NSIMqcXV0MXYyVwKpquWoBUEsDBBQAAgAIAH2maF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D4UHl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PhQeV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+FB5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PhQeVSvO5WKiAMAAOE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sTv3h8LvZiztAg6gb/AVBLAwQUAAIACAD4UHlUkUoaz0wEAABmFQAAJgAAAHVuaXZlcnNhbC9odG1sX3B1Ymxpc2hpbmdfc2V0dGluZ3MueG1s3VjdbtpIFL7PU4y86mVx+rdJkSHKglFQCVDsdButVtFgD3g24xnXM4bSq32afbA+yZ7xAIFA0iGCrbKRosTH53znzHf+RvbOvqYMTUguqeA151Xl2EGERyKmfFxzrsLWy1MHSYV5jJngpOZw4aCz+pGXFUNGZRIQpUBVIoDhspqpmpMolVVddzqdVqjMcv1WsEIBvqxEInWznEjCFcndjOEZ/FGzjEhnjmABAL+p4HOz+tERQp5BuhRxwQiiMUTOqT4UZhcqZY5rtIY4uh3nouBxQzCRo3w8rDm/tMqfhY5BatKUcE2JrINQi1UVxzHVQWAW0G8EJYSOE4j25K2DpjRWSc15c/xaw4C6uwlTgpujYw3TEMABV3P8lCgcY4XNo3GoyFclFwIjimccpzQK4Q3S5685zfAm6LSb/k23F/rBzUV42TEx7GAU+p/DHYzCdtjxd9G3hb+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/kdXKCL/NPQa0YOqAaPgRdeSlf7vomAxmokCMXoLdgJBqRUp/JcQtNrQaJSLtJQyLBWSpZsJJVMSn9k4ugYXaQGWMN8yRpTx8KWg39CQjEQOuARPYBqCnEqDX9kJOMNS3oHiRYwvTJu2u03/8wt9QBxPMI92BIf6JGmmDoKPZ4gLtbADOiJcSFImJaZx+c7mbJWnp2HZIpDnPWVjDV/StGB4n/BLQlagD5jyw3jZJfE/jMDabYInZaPr5i2hocUppMRgwosIBiHl85FqARhhjgRnM4Qj2FBSj40JFYUEiRkQBlo+PUJjD2VaPo3h8gMe85jkVpDHr16/efvu15PT99WK+/3vf14+ajTf3X2GtTuzvBsPXg7srO5dEX5g9MhFYcO2JfJUF2q84XT75cfCvN0N/cF5I2x/aofXWwBK9jZ3lufqBbp9n5a3invrdPjz9mngnw8aF2jgB1edMKja1FBXQLuqKIEqHOkrto1N7yqELPpW8DpZNor9gf/JChDStucYr+0i7Pas/H6w0RqYu0h/5R5iFQLslrGZlbBdGE0pVPizmBRWTfukIfM8BsXWizd9dFKY2XKgQUFwHiUHq5xnPLx/Xk7+x0xvrX65bVGigKRUG/1HG3NvpK+zFviX7d96neZB6aN2/D2Lmt0vfeZp+c1p7SOT5279nHcE8vVvo/WjfwFQSwMEFAACAAgA+FB5VPantXTDAQAAjAYAACEAAAB1bml2ZXJzYWwvaHRtbF9za2luX3NldHRpbmdzLmpzb26NlD1PwzAQhnd+RRVWVAGBFtj6ESQkBiS6IQYnvaZRHZ9lu4FS9b9jJ6XY6RWSW+JXT+4zvu1Zzz5RFvUeetv6vT6/hOdaA6cZtYaLUOcn9NLpkebFHGZFCbwQELWQ6ufTg7z7JSjHkaidpptX51Z7/iIkaEloitA0oVWE9kFon05bMK598SsobF9UU5DX5XRtDIp+hsKAMH2BqmQ1E53Hj878+lowVqAa9LF+CHTBMgicju6ncRKfIn893tyOhuOJz2VYSiY2z5hjP2XZKle4FvN9/DpXn15uJCg771UD3F7fjadBgrzQ5slA2Q6cxEkrwZCUCrSGfdxJktwkYxLmLAXuF3Tn7A80cPwvXRW6MD/0MHbm05LlcNyloynZhlpfXTkDn2af3tCmNwoIzjagurhCuZYdBigV5q4jx+jQGYlyZPNC5A03vXdGci5Z57YBB5eTq+nAB+uF0U9RzQ9/xaUzn/Ga0cwquGZl60Y2q8G7d0viGpenlk2HVWHI265bUZ+pRcEpkYqLFCgpsSKzMe3d485vtm6mVqBmiNxuUzcm0Ha9gHoSC3QCM4Zly9Jqtp53f3WQqWedi6wOYpPn2e4bUEsDBBQAAgAIAPhQeVSUE7MiaQAAAG4AAAAcAAAAdW5pdmVyc2FsL2xvY2FsX3NldHRpbmdzLnhtbA3MMQ6DMAxA0Z1TWN4p7daBwMZWltIDWMRFkRwbkYDg9mT7w9Nv+zMKHLylYOrw9XgisM7mgy4Of9NQvxFSJvUkpuxQDaHvqlZsJvlyzgUmWIUu3iaOJTKPFIscdhGo4VNe/8Aem666AVBLAwQUAAIACAD5UHlUNNS57Y8TAADaOQAAFwAAAHVuaXZlcnNhbC91bml2ZXJzYWwucG5n7Zt9WJL33sBxddpLqT2n88xlCtusrdrKWblKBc5Wizyd9FTbrBBZuTJzAr4gCgJ1Km1byvI5zcqE03BRM6EyBUGhskW+TFISUt5iZICIKG+3gMAD6jln5+W5nuf54/zHH1z3C9fv8/u+39/vdd33l39IQ4S/Ev0KCAQKT92+dTcI9CsMCDSv8KUFgTvWid33A4ewot2ID0Hsvhhj4GJ+zgc7PwCBbtIWTh/4VeD6Zdz2fUUgUERn8Bcmxl79HATajE3d+sHHpVlmlaXR7iLLC/zN6l8zS8W/wa5ssFds//iVFQ37l38U93jb1bB523auPH77uCPtFXN46vffXTt3ZeNX+We28lcdZ5tlt9a0GB98Xwd2Zaokg/IIzfqi54mWZhI7DxJZWojKeZ5c1Jeol1+SJ8ozqcaIgDCgY2//iFsYPJm4/xomLHhCf61zTfB4Z0k2LygvqPTgIm7wCEo/o301eHz6ZYLyheBJSkIFchby4H+EFA3iPGYsFVmzPLVmufF7y36syOtUEUQelWCjptw2TvNP0VaQ7yDRC2Xyk46Wy3jHDGpinaDEP9UM9zQLLOX65EpdVUNkiSmv0x3d/97M5ifzgEjarXPFbEfidwdmBH1JPg5BbKlafih8Zu/fvqf83UX23F8VyFRp4qwad3Hv5PIrZjR5/TXMip3yWd78zqYGY/SMPsc+453bgOqckWPxIm7NlbxZrf6o/XSgeA5eGl+hoJHHsgkQ96NKuuMdkfWdSv1IrsYt46rxF1Q5MNsFgRxN9Q4lmIhpEonMBcTa9sAdeyRoCQJmPUuoB66lk0eHjC7ndj57Tpp2eafZ7e0v84wk9o4n4L38PkmPpd+xkaLbSGcQiqeT4JUKsntUTxnXqx38DIjXgLDAprWRcI+XglyOn9NP2xGDAd7jV0pTsKJ28CcCmorVVHhSReOrmhII9UKECpX1VrrGbJMVeG4nTj1PqGFz5oxkGcEJEEOOh0+kNmePp7+Z027ttklLTLtumtpjKBlmnAAt5yuNr7177ZcrKh7H7LC1k8fcXlgJo1UhpkfcjlyKaSar8kBqVhPXVLz428eDcz4DiDxV9ihx9UnHSjlwlIeqVY1I37iusSSUQWrlbxjdc/afyIrkmkYgnpsQktPKgjmu6fXmbOA00W6Qe/pID3F1LIjja9HU1xLGCeDIhm/tE39ZR1nEDXqATmsgnVGJ2QkEBl2SLKgYxLuPoigM4dFKhdR/+gtRPUseZ+T/YlEjtJUe0chijvPHhNNHvS/meJ6otlQoyNBG72kV3k20W/hK8JkMcME7qk/n4kLN0Za0QPIF3VJ5qaefRrG7ygQZWWUjKLEZvE552MODLrbIenwn1hmdf9VqETc/r1RVD4Pe+9iVZL22dLnjLz5bFcmtyer9v4ffvzW2Q/AQPAQPwUPwEDwED8FD8BA8BA/BQ/AQPAQPwUPwEDwED8FD8BA8BA/BQ/AQPAQPwUPwEDwED8FD8BA8BP9/wDMiuTOvx6XGF2HbJx8k73jYGVO1oeZPiezoGX4pl3l2W82t2eVPFyDi/vqS253w6m3Rqd1z4i2bXTW748ZN0bnLV81JiMFtGNi+W8Yj8sgms0XlpWk8TIHfjvTrx/UiVzLB7zOJvMv3Y3uIdTJFq/rBqnSHhMQW8wN7HIuk+x0ePzAkiWqMp+paOhkfFLdxpp+bJJhOjte5jECdeI60KPlyJFznHbZMa21AV79pAG9WFKrYZsmjGWmrGisUlnYHK/7+xlHH+2yu49P4bgaQuYcbsNPE3eYHD5iM9cUkjre/zqLsjuQuQOtculaM5vBe+IwSmYlKtmhpivue8zdIrKkpqwFuaXsLE3DD0xOHoANOg37hT7cX3MvzDnCp/gn+BgW/noOfVfgoj3zWd5jjeqt09JCrrvdLRcDqU59NSiYgIo2nz0/SyyjnmaZHuuKmGRM/+KTT3B/VzFI2VbNtH4UHNoimv6WdFDiNv65mb6FJW+bMrVg/83+p//f+tyvN1N8azCAQ+6ZQBCZbBjPBBZ5igax/e1zqvk4c6UE/Xng1zEIT+9Ij5Hj4M/jr9hIQSL5OCaNUKFiKfyRS26P8XdotvnkfYl8E4dZ0mnU5PDIfZTrScLbh+gEeVGdIQj8Gd5o4IgqQDndJxrPIDqTlUuFQuu+ZqLykzd4jmtbQURLa9EM4UVYrmm62XOq8jfY70FQKkoO2kScXiiYgDFGk7yeRlwBQdm0mKLdwdI/7xT/yx9L9dkmKSDjN2ytm94zZZAzTw+91MtNerJ4ogPRkw/jF3CzxCnUE6On+CoVYggvq6R76sKZv8D0lvaC4Pv6oVAZyAj4fnOc5Dpm6S0I078l7iqrd3LKgLVHNjvwZj6KObKGaf0g4X4m0cPBIjqJMNZ73OFN2p01T25g4Cq66oK8mGfCX+BbdQVQJSiwU4nuJsT1EgfyqIA1NpTuItEvJGJSc78N3mM6LC+2uqddQhcUXxIYaZk/KNtAd8yIujaF1GkuapMe31aQF4l+yid8X1ZKbNx/ZBx2efEz8XLcFvJP0E96KM5FbK7rtWou/TiIsvSTEFv4eNU8Pfl8SSxhvLxr38PbW/hRGjW2uRmEtRIHUXWSmdSVOsWmMHeImtDzBJDnMqzcFti3XAGTNAcb0dG0Ejbr9lyI4mk8tr2/8q9d6EuNM4Jfj99G+6r1bvRQxb4Tij+2AyOMYtQ7hkxOWNl1fPaGPDIli1f7ELfJetEpaH6gSu7OSMMlJ+QP9el0ufHI9nAScgNtvCkQOAmw/7VxtDOp5Av+ZYZ2UaX4FxFM9wwnG9WMWmwlAiMsXr1c6oU7x45bCS2cbmNG0JCUGwUq0EsEDwfD+1rnxnGqLpM5wM6YKj5AxXwfgPfAc6A9W+67LvZuiVxa9BCXDwVXsGYc0FEGizDgB1M5jSt+KJcPGfQ7qFIcA8SkgZXK9T+z/UZSU4twdFGc30LFGL9wW9Mq0TVO47POARa5UKKjTFyRwP8xfC7dnWGB+BtU8wWNSDIxpWw5TedT7EcBn3Og27QWuORMayb3ur5+mYDouic2B6BOba0VTLViYqHfc4utMT0nGek95jGVcOyWSW+ah+4acZn71EKteEC43t6JhHWyHFWaRon2n9CIRp32M3AQMuUuHIUiTbszAa82LnSuSOTEo/RozdqWgkr6xP3tztKn6GXyXSEJseGZ89OAS8/i6ykdSQEdKUNI9vNKhSgVe7OT4qyxU32YRRTTeQIcNFKvCUPomKY1y+klQW88wgW/x7C8OBPQKRO0Q9y5GFYaGr4yJ9TwCHVPsXMQ1kYgUhqhkSgmkpiGBKCeZmTgfHNvc3V9Q1YYQj13GaTYmd8BbF9wjfxFxd0mHpjNfLTRJGHqzAq+BNe7gavkd8h6WvAWrwPvaAPnaeBLbMfmnWoED9nnJbP2qYP1uUyDWsKtEl6+DieqttJEj15Nb/NIfimRx8fKii62Qh5mtCwakiPXwZ5sx0jYdmBir+J72tXMzhlsJBijh3LK3y1RhsKTDLeB9NehlMia0evybrELiNLkpecD18FQKVlROJJZ09R9ymvZTW72e6QPXXw7E3X1cnZ9/RMXZnPQ80wOTBny5jR8TIc81nY95AUgoEx2kNXlumfL31w6ZPZ+SipVyAXLLuDCTDuvfE43JKBMVa9iITjOZewC26QBaLuxNIteLhmt7ENl6h1kOfGP1WZ95DPtN+sjUpIzZoqoe8B2+RTKULYF+W7mIS8IJJOB8uWOs8EZ2X/Q6IF+woNd7+jF+OHoXEFXjsP+K1Js5z0SErNFXJxPUZ3dAokzTMRcB8cNbaZq4SaLHWlYoV/DTkH2x3A5Ip1loEyV57z69Pc3/ZqR+dHBF2VguQi5Khq6lQkcDGX/dpKB90aU4rJrEiJGgpyXcCC7pBrKFukpQ+WO7pRkxBF3JvowV0cm9RxmtlXe8zmeLL5gRMjY3MV3T+dQYV/A2cXWn2ecwnO0tI6H44RmeXTdMfKtxUTU4n6zxjF+UKQRo8aidUqhokUmW1hSzK7TOM0xT+/feqs+BR7a3iO/mlQo23GKHYSNzEbLS0uG2D2hqIvx6QpHqgUk+fe/mtn6mglpPp2V2WHgjyjLWWnLmu3nFKjlXrDvUoTK5gTJXAi9LnW1u07XiO8pU0moYBKj3e6+eYGZ/yvLb81RvoAhbab4v1StY4hxXUppCD/ESg3G92fvGEejBbO++DDOcMA+EIfTg6k4oj9JY8tYXf2RqS+B/BI5M90jTIAWC8RNNGos1H0ktaK8eitPxOa0c1lJ6vOPjCoXjiK486QReLQynVSiKuNrVFgsbDXhGbzMB1J4syajdnMuXgQ8vNwqj092bMbbCndwkfh+yG7u8MZCu/zHh2+QuVzL0nrRJ8gh8ElnvYaEDtedwLUd3m+zr5yCC+ciUfaaobn0n6J9AgIBQqo3D0Abou+wwnJciah+mukhJw4dcnDqnoXQ4iQxp9ht9Qkar/03vt/DONno3ToA5Uf7oTrQAMBM3KOnfcrVHVbQem0WA3hhoR5x72y+Wdp/8x2rypuCX4rEIuHQF4c+2CGt/QeOO6rXNCjn5McxvkDPXbub3bkkmNkySw0BcwSHeT/q1KP9Xzy9adPsiWsrIrqinQDiXlZ7aYtnTtAsbUAyrcHuTDof/aBrxRhlpkxtebmRtUD7vyZuv4pr6caTx9zObAEkShqCZ96rTtDe23v9IZkJDojx8mVjTXyAv/vv6kEtdMgS1t395DBAHniu+FJH9tAKlnoQmUfGB1C7x8GnDf/F32XZT5RUmK41n6V8WqOQYcrXiS8Rvx98oUEU9idMa97x6qZpKyswEYq1PyMSIswgzYiHHpMp+mp2y897otXCua/uQ9yUlU+tU5p+X36ShY1XYumgM4Pki0WEw/KP5ls8U45Yskrll5m368WaGd0ywn9VkO1a5OWBSwjdA3Oa1LZbTdM9xfSARx6x5klyWeGTW4TtGYt0xWDnHNCLVZQRljcXIn7RVSgbBL3KMxXtTRo9MKwAGOzY2wwPfoZIXuB+quujDOMFwZPQTSTrJnM/DcqF/Hg/zG4Rj93ECzZVB417qDnnSXCMdbCSQw5rfl0RCsd9V7meORR+Be43pGu8oxzeqauQI3Wyhe5Cj9k7R/FPN2Yt4uKGgcQ98hh+v/OYTWEAUqjVo3uruZGHj3wopeLf6sCnCRSzzv15anALCCZCVik/UtftioaPWTETnz7kInca3UI0fFkbiifAcQtKHbG28BE2tSKHeYm1S0iPGA5Uz13OeTIm4WkZmWcSB9Q6Kuha9U8hhz7bBpTWSgjqxZvaxb13WPXpZv9O+GCt0PW/eVVLVrL+ucx4TUCKVFoOtoAVy90ZSxzwBkpAC1CvbbaRgELRx8C8SRWqmTUKuCnYbkWvEijHD3kBqLek0H4Wnjx0NCKskX5QOa0taGDkEFWef5Dgxt7jXydwqP5QuqRtbFcFtbNc4HmnfZ+SUoHwGt9NzkEHpwQlg1U4mKUNKOyP8ZcscqO4Vs9X9fpRw4lRO+qmJP6DdA7XjMKBNoiIDAs25rG410dREgA2TEAxaY/lvHh5VGTMJJwmuS7jGHTQwLyCmfj/hZODpvK+JqzfYB4N6XGFCXq2uDpStYA57/tNVK4sk0/2RH1oAnOfNWn/kffcU/3n8fPDAXF9OX60N1N3yXYLPoeH3iPPNLTBXV7qarFum2RTT0VB7GRnshWTMcOuuFxBNBQTor7UG61Awa87MZnisgIAQvwDiBkIeT/3nft9c49iucFxqZQntoxa19z7V72yWWdLJ5jy0wPNzlKh0U2lq/BZukru8VxY3TwbX9SAuX5f1mHbNd6V39QWDCcwM1BXbN+PL8jMQ4nkg7vp/OVeYa9LLf15CmJku471taLcK3u6567fCNYNJa5p6pg00n0H7dEXHItWowTY501DS+mfUCHQuSzEQeKdZat4/N3ialyLkru9KusRw3ySBAkSlIRSqaxCfFgKLaQ+ahOxaxomlpKW1/tOs8HczEeog71y1YFBO8VR1Srq6ZCbefUUYKLMH55laimFg/i7tolp2VNNXH4CyzMYjJHcKl776g3gS192HpLqv0tah5B3/y1bWU/Hl2gn4257pjX7A1l/i9T12S7qCsRQbkTXQ8+gkvNTWhHDdzUHp+eOV1uCAVnrGIicS/pUpOVSvicDw2VmaMqNWdkh2KAx0rPZrrXMyYHsV+2+DZy9VnaQiIrGON71lEscjxcGqG2jvaEZg1S38F+udgUk0XUOaVNohdjb5KxbD/9wSk0U7jOTaWtTltp86L2+r+dSUt1X3g9b5kfsBdJIhbX+X8DGYiLyub0RJ8J5znPKR+j3VTZGt+N5+288BXHylxn3CEuMrv3zhYsGj8z7147GXg5/baffGpTY6Er8rGMR5nviv9X5syr80JcnN+lNgjGZ3rJEtFtAtJY7RQAUrGkU/Sb92o2/j8AugOz3md0Qut1ayNNB2BhIWge5YBGfCHJihJUKgw6LydjGmu7RH4ownhtwXbwjfv82OxtSK3emHrlz0SXLp7sB8z1W+aoKv9ozlBKaWSRp1GtUkrfYtWR8Yq0dsMoXGtlKilcXl1/WXkM5St5FHd1peBnH5xNnPDp8WLP13fJD4X4UEwB9GXHJPw4l/MBK8lfpR2lb2h5/98b8BUEsDBBQAAgAIAPlQeVQ6nedwSwAAAGsAAAAbAAAAdW5pdmVyc2FsL3VuaXZlcnNhbC5wbmcueG1ss7GvyM1RKEstKs7Mz7NVMtQzULK34+WyKShKLctMLVeoAIoBBSFASaESyDVCcMszU0oygEIGFhYIwYzUzPSMElslC0MzuKA+0EwAUEsDBBQAAgAIAIGmaFT2sQ5CowUAAKUVAAAgAAAAdmlkZW9sZWN0dXJlL2NvbW1vbl9tZXNzYWdlcy5sbmetWN9vozgQfl9p/wcLqdKdtNfd073sQ5uKEKdFJZgDk7T3glxwUmsB5/iRNvfX39hAmtztCshWqqJiNN+Mv/lmPObq5jVL0Y4XpZD5tfH75RcD8TyWicg310ZI5799NVBZsTxhqcz5tZFLA91MPn64Slm+qdmGw/8fPyB0lfGyhMdyop7enpFIrg1vGpmWhYPAnjo4Mn3bjBxzip1oalr3ESXRFN/arjG5laiCv2eOnvhG5DkEgeRaL5SpSPjV5xZ1nBNCKVlEnulix5hMZVXJDE1ZcR6aay7tW5PaxI2mIQC7gTFx2U5sWAUUoqca4PPyPOwAU2q7t4BoxjEYiCeRimqPAl5VwMW5qI49w8YkOJ9BSryOPiq3Y7kLZzYB2ny/YU1Dwg7rREiUs6LQxI0A9BzzEftRYGEAVdCERkHoecSneAYRKrWIrE6bhIgS5bJCZb3dyqLiCRK5FhQ7YTiTo7gJ7m03Avd6f+2y7dj0MVoQxTWtixyB83dz4hJ/YTon6Ov1O8B7Pg6wS4FO745QYky8gpc8r3iBts+ykmPwlMwiNyLzyCKhS1vFoYs/QxzozLvhYor9C1XSF5RQ2E/3KrgY4WgJfr4jqCU4O09QKxMIWJj+fcOJ5WNYmEUrm94ZE6vgTMnmRVTPSATbQjUlvmNp3eir7Z197rpOZ3pe2ze6uKcs/tZnbZEF1N9j5JBbEgWgBLCzZLZl+R45ciPRL398/fL69cuv/UAu9YnTVHPk4gdIk/odZweqWYJU4LfXLvR90FcrDjvQxap242BdrI+yRs9sx1Xf3wn+oksT9CeKtuWrF7GEhbzuFfeMLEzIH0ia+raltAEalEWx/9RUfF09ywLclSgRJXtKIavKp0qoer9tpN+kVaouAb0jkRkT+WW/65XrEHOm87sAYZm3qlAPmwKkE3itpp1S7Cdw8ZKnkiVoXXAAJAFi220q4rZ/tZLzUrbvi6KtZDMIVsQHdrEuZIa2rCxfZJGcsHwcTx+w7VoEEmnRI3DVZw/AsD8BY0NR8LjqB4MoTZ2fVhcr2wUCI6rlqCSR1WUFac+2Ka+4jlaorbC4OWP5WoI+Ug7Hrs4deNdi6U2TY4audRdN6aH6HFbn8fNAOxDXd/N7nM265Cc5642pRYMx5QGqA8qRjLEg98aE3I+xeMQwX8BPn83RoAN12xVVV7QxUzWS7tszSKlpJ2RdwoqiBEpLZ6Qc5yXAcCK41DadH7SGBrQ7wzdixyGMIuFFL80kpI7t4oja1IHUtY99VtDjLDyDmQyOKvuvaG7ajj4Z/qtXttdTBkt2LI/V+BozJYQ9vEtEot+pWtFR/12LfxCr2v520bZGd4YfLi5HxnPSTX9QRqyqeLat+lwrmtvwz4lC9YUfhjBk6+f5PwyB75KZo7Hxp/NzMp6OyVFvED/J1PBsvXck7aSJ4ZSG+sZwsKbDrVwCTueqP0r0NqTa+VoOx2hr/7Aw3HKFp4FNwXbFn0pR9Y4iui4GH266LM4/1SBKEvowzp6QBBzJuoh1t+wn6Q2jJemwMMCyG7dOzpkW5+huDBtKRQbsJQMwwwXu+G+OhxMeV7JOE13EqfimjwjYbp3x/w9y6wJu+2o1ZWUn4uaEuvmZKFqSGqfeiFHqUIeD1XFUhudrJAinOuYA7mdzOP7W6z4LasPe32WWZk1jy2QGS72RUkIcanuRZak5DbzWT5Wo0v5R4mB4Z7qgQXVXglsSDNLflD54IqDPambVrSmFW9NQwHnoOAHcCrHbRDSv07SMYVjPz0AA+hsU/AoBrQ9Qg67vHZ66srUC0lguf62GfSLrELpxSJuTukpFPtjWM8OgtfTUYTrYzjEfW7MBl5mD1aEJN6Zd7x9hvzzmymsn1XF8vfVHDeJ3zXWo/ZI4qpdo46VMoWucWh6eSv1B9erz0ffVfwFQSwMEFAACAAgAgaZoVBUeYBujAAAAfwEAADEAAAB2aWRlb2xlY3R1c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CBpmhUp4ruNgwFAADlGQAAKgAAAHZpZGVvbGVjdHVyZS9mbGFzaF9wdWJsaXNoaW5nX3NldHRpbmdzLnhtbO1ZX2/iOBB/76ewctrHLfTvtRVQsTRoo6XAkbTdPlUmMeCrY2dth5Z9uk9zH+w+yY0TCFAKNdW2t6e7SqiKPb+fx+OZ8UxSOX+MGRoTqajgVWdvt+wgwkMRUT6sOldB8+OJg5TGPMJMcFJ1uHDQeW2nkqR9RtXIJ1qDqEJAw9VZoqvOSOvkrFR6eHjYpSqRZlawVAO/2g1FXEokUYRrIksJwxP4pycJUc6UwYIAfrHgU1htZwehSs50KaKUEUSjqnNNIyJaJNSpJE2G1cgp5ZJ9HN4PpUh51BBMSCSH/arzy0H2N5PJ2S5oTLgxi6rBoBnWZziKqFEEM59+J2hE6HAEGoPRHmikR1XnoFw2LCBdWmXJuPPdY8PSEGAGrqf0MdE4whrnj/l6kgyIhPMgqqZlSoB0aWxBUpNHXQzkQ9GE45iGAcwgY6yqcxHc9dym23PbDffuqtfKVbVGBF7Qcq0wfsu72Ea+23N9tx24vbtPXmdLxGtWcS/rXmtLzI37yfeCbVdq1y+3hXQ/d9pbYeqB12lvYYdG57Jbb99utaPPt1231/LaX+6CTqcVeN05KvPKBf+rlJZduQIuL1K56LB6lMZ9jimD/PHEaxXRkIEYlkMSiCaF6BpgpoiDfk/I8LcUM6onkKggztA9IUldJRDlPRNPVcfEiDOnywlBMQiyIlZP94tg3ds/Xdp7KV9+vq9n1awUCaw7Elq8s/p75aNC/9PDzeqvUbQCCTTBfNISw3fX/uh4nipPypvVf07Nytgk9jaWMsugq+q/aL79w/n5Hxwfb1ZhzWoVrDUOR5DZ9SwxL47MpKixPQ41HcOlQZ7oOkgZ89MkEVLPc/viYKHEGprKQPCl4DHPqC9YVJwaifskauOYTC9Ell+I/j3lTRDec9AAIp3BkXYSwpGPOdzDVMMxhwWHSvtKU53dv82pdF1SzNAVp1AoEHTprxx7OMJSLYV2cUTm6gtrXbgcc3Pnz2vlcKqIjWDbZCvFYJdWtJKMqUiVPeIaSpDYSrKTaka5lWhvlhgtdc6j2UbYjSFr2QjekL6i2s7EAhU6II8PhA2oCR6tQkkIt1L7kWo0KCAoFnancyNSFqGJSBGj9wRpgUBROC+kRwQtllxoIEWcjUJROHUYNKbkgUTnNgvdwhJxCkiTnBjR+QrfUvod9clASOAleAwlK4zTqXvtvp64CH3Q/AfxJ1ipudJ4ZoMPecnmtS/crx+MAXE0xlBkbkcOWZDEiX4TfjxBXOgZDswRmtyQHXpEo2zOZm/WC47wOPMk4x0ZKfgQhQPIOWEihBRKeUpsCUPMkeBsgnAIIa+MX2ZJCEZyD8yp1asVzOHgNNnTkI4hgoSMiLTac3lv/+Dw6PjXk9Oz3dJff/z5cSNoWiRCHjfL5VViY2OzYI180pi8gFvTaryAWttwWONev+JK82GNfKZgt8Y+bUSsgSvtiB1yTVPyAnhDa/ICckODsoJtChmbVBUt4D2z2Xoj8K694PYucL8GywRZNKzWNZWSKbuer8KyivgnLsI6VwEYzLWqVFy/c9VruL5VpTLzHatMZsfZ7ljVXl8syy5TG3QX6gIrFeDiHeZVBFy9jMZQN0XvllnfIZLfKSx+RHOSh9bbhMWrjuvfk1L+q6b76XviNzKe7156nzqti/+D9x80Yv5UvCBdeiNavKhb/ihgZmLKaYyZbwr74ktC7eiwXCk9P7WzA2zLn2ZqO38DUEsDBBQAAgAIAIGmaFSPdlX+bwIAAIcIAAAkAAAAdmlkZW9sZWN0dXJlL2ZsYXNoX3NraW5fc2V0dGluZ3MueG1snVbbjtowEH3vV6DtB9AlEISUIiVcRFV2QQs/YMgQLBw7sie0/H1t5wYkWdgmL3jmnLmcsR08daJ8/K3T8faCCbkBRMojZSyFrUPDny8hVWTHIAxSRMFfxt8HvusMfa9rITX4UZxBltj5fDIb9FuxlwQko/xkkG4Q9HttSC5kTFgZdupM3emoDWwq2DAawpIqnDGIgaMm9UauH7RmSEgEQaRhjn1aYYxcdmRvKp5N/dHr9DOgFsJEfP1h3lagSNJkTTiwLP3Q8dt1qMALIKGel1HON28bQwGDPUK4+h9RCvLXiRq/I3Jtyl2YefxCiAOtWyRFykOzi3oD132Kb6hb+Ivvdg88briBapq3u9E8XyFucgHMYFzHd54iF6Raz5/vcWVEVm9EnkCqh9Wiru6hFnhM4x0nlD2xs5HGoM8i3FTcd/p++/lFIRjS5IbxIEnG2GbFz4bmbccmgdAHXmsob1OMnHn/Wpj85/UV5iFFBvak3N1sZ6qovs/GKFPwusUq86mj+LMUkcid5dLmaI6oC+YoBWtKRVIUCz3UPFy5rJKtUrSa24vtKuutvcJPJrnpQJjKsaWtgq0lKH1Mi4v4KvC9p+J8gBKp3IOqce49FWeeMqb2EoDXSDVXPqdmsayKuq7mgYUgrGPFl3DAcnJ35jJBUxxP1UezQSLxajbZOu+OnMHnNCZIBdcOBFU01+DJOEyIJNfXOosh1exVCWv9lSiDqYLQ4GmjbPWpHfeaKNaT0Tg508hat/qLOz7oqXjdO2OGBG6+9b/hshNEhu8lJO+91Z2xdY9pDG9Cb/FEijhBr3tlsvOpxqB/mz8g/wBQSwMEFAACAAgAgaZoVHyfhAoCBQAAXRkAACkAAAB2aWRlb2xlY3R1cmUvaHRtbF9wdWJsaXNoaW5nX3NldHRpbmdzLnhtbO1Z3W7iOBS+71NYWc3lFPq7bQVUlAZNNPwtpO30qjKJAW8dO2M7tMzVPs0+2D7JHicQoBRqultGK22lqopzvs/Hx+d8Pk5Ll88RQ2MiFRW87BzsFx1EeCBCyodl58avfz5zkNKYh5gJTsoOFw66rOyV4qTPqBr1iNZgqhDQcHUR67Iz0jq+KBSenp72qYqleStYooFf7QciKsSSKMI1kYWY4Qn80ZOYKGfKYEEAv5HgU1hlbw+hUsbUFGHCCKJh2bmlIRENEuhEki86Yk4hM+zj4HEoRcLDmmBCIjnsl51fjtKfmU1Gdk0jwk1UVAUGzbC+wGFIjR+Y9egPgkaEDkfgMMTsiYZ6VHaOikXDAtaFVZaUO1s8Niw1AVHgekofEY1DrHH2mM0nyYBI2A6iKlomBEiXxhYsNXnW+UA2FE44jmjgwxtkYlV2rv2Hrlt3u26r5j7cdBuZq9YI3/MbrhWm1/Cut7HvdN2e2/Ld7sOV194S8Z5Z3GbVa2yJuXOvep6/7UytanNbSOdLu7UVpup77dYWcai1m51q636rFX2577jdhtf6+uC32w3f68xRaVYu5F+psJzKJUh5kcjFhNWjJOpzTBnIx4usVUSDADEsh8QXdQrVNcBMEQf9HpPhbwlmVE9Ap6DO0CMhcVXFUORdU09lx9SIM6fLCMExKLK8Vs8P82I9ODxfWnshm36+rlfdLOX61RkJLXbs/kHxJPf//Hiz+2scLYF+xphPGmK4c+9PTudSeVbc7P5rbpbGRtdbWMpUQVfdfzN8h8fz/T86Pd3swprZSlhrHIxA2fVMmBdHZlbUxB4Hmo7h0CAvfB0kjPWSOBZSz7V9cTB3Yg1NaSD4UvGYZ9QXLMx3jUR9ErZwBCXcqXMHDaCuGWxgOyYc9TCHQ5dq2NQgR6ikrzTV6WFbn1pXJcUM3XAKXQFBzd7KJgcjLNVSIecbYg66oNKBozALbva81g4nitgYtow2KQa7Y0UryZiKRNkjbqHfiKws24lmlFuZdmcyaOlzVrs2xm4EGmVjeEf6imq7EAuU+4A8PhA2oDrkrwokIdzK7Weq0SCHoEjY7c6dSFiIJiJBjD4SpAUCR2G/kB4RtNhgoYEUUTrKsJomDBpT8kTCS5uJ7mGKKAGkkSJGdDbD94T+QH0yEBJ4CR5DfwrjdJpe++8nzgsdPP+X+GOs1NxpPIvBp6xB81rX7rdPJoA4HGNoKbcjB80jUaw/hB9PEBd6hoNwBEYb0k0PaZi+s1mb9YQjPE4zyWRHSgo5RGEDMk54EYC6Up4QW8IAcyQ4myAcQMkrk5epCMFIloEZtXq3gxkckiZ9GtIxVJCQIZFWay4eHB4dn5z+enZ+sV/4648/P28ETVtC0HEzXdYT1jZeDayRL64hb+DWXCzeQK29Xljj3j/jylXDGvlKe26NfXntsAauXD7skGuuIG+AN1xE3kBuuI6sYOtCRkaqwgW8ZxZbrfnereffP/juN3+ZIK2G1b6mVDBN1us9V9r/vmi5+j+v52rf+BAf16oxcXvtm27N7Vk1JrNUsRIuO85W26rV+mrZZZlWoLPQBli5AOfsMGsa4KRlNII2KdyZkO6gcHdUBa/ePOjGMsgK52Oq4F278zMF4/9QWWeVek1dUY9E1IB2JLMfFLWe2/Su2o3rDw0ftYvffzDp/mn4sqf8e+bSB8z8u9ryN/w9GF/+l0hl729QSwMEFAACAAgAgaZoVJNoQH6HAQAA2QQAACQAAAB2aWRlb2xlY3R1cmUvaHRtbF9za2luX3NldHRpbmdzLmpzb26VlM2OgjAQx+8+hWGvHnYtYthbWSBush8m+gJFRm0stCnFaIzvvhRRKZbsbnuhM79p5z90ehoMq+GsnOHr8FR/1+u1XitZwuhu21ps3GITFpu02A7atiasgNp2HjWpiE4ue3YNNjjWwVJakIRBGpRK8Vw7nacJ9tAUO20RfA+yjcTxWzRxDeQoQDKa7xrACwJ33AZyLjPC2puEKPRCv83oYxaMpvBBCxUxyCBXF3bsezgw9hNkA8Hm4kX1MLyMHBOyarKJQuy/hF1/JamJf3nW0/BzUYo5yYHdzpgibCq6MzMgKc0bMMZ6tsECGKwUpN//kHeN+TNfYQmRc53TTNfxXUEWVBXYSF7mafNnxxPP6w3TEUs4qK/6T/WKsURoYdeLocdv/KIR11TWQxj1xlxZm57HW1bochWfRO5AFn0pqSqFPnlqW2ZJTijrv1uKZlDddOhm4yIXm02hOGeKii5o2fICLm+JRVM9TUQEvGqeqgjyYUMfxW7sGJ2uOp3OLI/J3nwjBucfUEsDBBQAAgAIAIGmaFS8fTX3SgAAAEkAAAAfAAAAdmlkZW9sZWN0dXJlL2xvY2FsX3NldHRpbmdzLnhtbLOxr8jNUShLLSrOzM+zVTLUM1BSSM1Lzk/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/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+FB5VJFKGs9MBAAAZhUAACYAAAAAAAAAAQAAAAAA2SEAAHVuaXZlcnNhbC9odG1sX3B1Ymxpc2hpbmdfc2V0dGluZ3MueG1sUEsBAgAAFAACAAgA+FB5VPantXTDAQAAjAYAACEAAAAAAAAAAQAAAAAAaSYAAHVuaXZlcnNhbC9odG1sX3NraW5fc2V0dGluZ3MuanNvblBLAQIAABQAAgAIAPhQeVSUE7MiaQAAAG4AAAAcAAAAAAAAAAEAAAAAAGsoAAB1bml2ZXJzYWwvbG9jYWxfc2V0dGluZ3MueG1sUEsBAgAAFAACAAgA+VB5VDTUue2PEwAA2jkAABcAAAAAAAAAAAAAAAAADikAAHVuaXZlcnNhbC91bml2ZXJzYWwucG5nUEsBAgAAFAACAAgA+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+bwIAAIcIAAAkAAAAAAAAAAEAAAAAAH1JAAB2aWRlb2xlY3R1cmUvZmxhc2hfc2tpbl9zZXR0aW5ncy54bWxQSwECAAAUAAIACACBpmhUfJ+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description&quot;:&quot;In this video, you will learn how creating outputs helps visualize and analyze the data available within DHIS2. \r\nKey concepts:\r\n- Data visualization\r\n- Data analysis\r\n- Pivot tables\r\n- Charts\r\n- Maps\r\n- Reports &quot;,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ISPRING_STUDIO&quot;,&quot;wordSettings&quot;:{&quot;printCopies&quot;:1},&quot;studioSettings&quot;:{&quot;onlineDestinationPath&quot;:&quot;Learning Content/Data Analysis in DHIS2/2.1.1 Orientation to Pivot tables - Data dimension and period&quot;,&quot;onlineDestinationFolderId&quot;:&quot;6790f5b8-432d-11ec-9b17-ea0b0fe056d6&quot;,&quot;onlineDestinationUrl&quot;:&quot;dhis2-academy.ispring.com&quot;,&quot;uploadSources&quot;:true}}"/>
  <p:tag name="ISPRING_SCREEN_RECS_UPDATED" val="D:\DHIS2_Projects\DHIS2Fundamentals2.0\DHIS2DataAnalysis\iSpring\2.1.1 Orientation to Pivot tables - Data dimension and period\2.1.1 Orientation to PT_data dimension and period\"/>
  <p:tag name="ISPRING_RESOURCE_FOLDER" val="D:\DHIS2_Projects\DHIS2Fundamentals2.0\DHIS2DataAnalysis\iSpring\2.1.1 Orientation to Pivot tables - Data dimension and period\2.1.1 Orientation to PT_data dimension and period\"/>
  <p:tag name="ISPRING_PRESENTATION_PATH" val="D:\DHIS2_Projects\DHIS2Fundamentals2.0\DHIS2DataAnalysis\iSpring\2.1.1 Orientation to Pivot tables - Data dimension and period\2.1.1 Orientation to PT_data dimension and period.pptx"/>
  <p:tag name="FLASHSPRING_ZOOM_TAG" val="61"/>
  <p:tag name="ISPRING_PRESENTATION_INFO_2" val="&lt;?xml version=&quot;1.0&quot; encoding=&quot;UTF-8&quot; standalone=&quot;no&quot; ?&gt;&#10;&lt;presentation2&gt;&#10;&#10;  &lt;slides&gt;&#10;    &lt;slide id=&quot;{1785CA62-0A46-4F2F-8E27-74780829AAF3}&quot; pptId=&quot;299&quot;/&gt;&#10;    &lt;slide id=&quot;{5B390B75-23CA-4D53-906C-F4B9394787E5}&quot; pptId=&quot;275&quot;/&gt;&#10;    &lt;slide id=&quot;{C3863309-0E6A-430F-BD93-10EBA1288128}&quot; pptId=&quot;282&quot;/&gt;&#10;    &lt;slide id=&quot;{3E70E2DF-B9BA-49F3-B49E-D2EA2576E441}&quot; pptId=&quot;298&quot;/&gt;&#10;    &lt;slide id=&quot;{6FFF0BAB-2F86-4F2B-84A4-59CDC647DFCC}&quot; pptId=&quot;314&quot;/&gt;&#10;    &lt;slide id=&quot;{B51C801E-9025-4B18-ADF2-CDEE29D384E7}&quot; pptId=&quot;303&quot;/&gt;&#10;    &lt;slide id=&quot;{72AB0875-630A-4D9D-B1AB-EE69545A8641}&quot; pptId=&quot;304&quot;/&gt;&#10;    &lt;slide id=&quot;{9E0BFD32-5A4A-49D7-B0A4-E78134A1576E}&quot; pptId=&quot;305&quot;/&gt;&#10;    &lt;slide id=&quot;{483CF47E-A7E0-45CE-9E89-9E19A53955E3}&quot; pptId=&quot;315&quot;/&gt;&#10;    &lt;slide id=&quot;{76B2225E-82A1-4FFF-96B7-98DEBB39CD2A}&quot; pptId=&quot;307&quot;/&gt;&#10;    &lt;slide id=&quot;{8B261A14-D291-4FF6-B081-4F318CC8AFB8}&quot; pptId=&quot;308&quot;/&gt;&#10;    &lt;slide id=&quot;{688B14F4-2C76-4692-890A-DC461AB8E784}&quot; pptId=&quot;309&quot;/&gt;&#10;    &lt;slide id=&quot;{EBF6A1D1-A8D6-4C90-B4E3-779BADD70B3F}&quot; pptId=&quot;312&quot;/&gt;&#10;    &lt;slide id=&quot;{3B2F966A-2551-4835-ADD0-5B9CFEDF891B}&quot; pptId=&quot;313&quot;/&gt;&#10;    &lt;slide id=&quot;{91853337-EF79-42DA-95E7-CE35F88CCCC5}&quot; pptId=&quot;302&quot;/&gt;&#10;    &lt;slide id=&quot;{3A4E3A49-3CF3-48AE-A639-97C307AF4852}&quot; pptId=&quot;272&quot;/&gt;&#10;  &lt;/slides&gt;&#10;&#10;  &lt;narration&gt;&#10;    &lt;audioTracks&gt;&#10;      &lt;audioTrack muted=&quot;false&quot; name=&quot;Text-to-speech clip — Audio  1&quot; resource=&quot;3b193dd7&quot; slideId=&quot;{5B390B75-23CA-4D53-906C-F4B9394787E5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&quot; resource=&quot;a3cdcbd4&quot; slideId=&quot;{C3863309-0E6A-430F-BD93-10EBA1288128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6&quot; resource=&quot;8368965c&quot; slideId=&quot;{72AB0875-630A-4D9D-B1AB-EE69545A8641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7&quot; resource=&quot;efd0e744&quot; slideId=&quot;{9E0BFD32-5A4A-49D7-B0A4-E78134A1576E}&quot; startTime=&quot;1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8&quot; resource=&quot;9019a048&quot; slideId=&quot;{483CF47E-A7E0-45CE-9E89-9E19A53955E3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0&quot; resource=&quot;93df9fac&quot; slideId=&quot;{EBF6A1D1-A8D6-4C90-B4E3-779BADD70B3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11&quot; resource=&quot;f643d4a5&quot; slideId=&quot;{91853337-EF79-42DA-95E7-CE35F88CCCC5}&quot; startTime=&quot;0&quot; stepIndex=&quot;0&quot; volume=&quot;1&quot;&gt;&#10;        &lt;audio channels=&quot;2&quot; format=&quot;fltp&quot; sampleRate=&quot;48000&quot;/&gt;&#10;      &lt;/audioTrack&gt;&#10;      &lt;audioTrack muted=&quot;false&quot; name=&quot;outro&quot; resource=&quot;b3dccda8&quot; slideId=&quot;{3A4E3A49-3CF3-48AE-A639-97C307AF4852}&quot; startTime=&quot;0&quot; stepIndex=&quot;0&quot; volume=&quot;1&quot;&gt;&#10;        &lt;audio channels=&quot;2&quot; format=&quot;fltp&quot; sampleRate=&quot;44100&quot;/&gt;&#10;      &lt;/audioTrack&gt;&#10;      &lt;audioTrack muted=&quot;false&quot; name=&quot;intro&quot; resource=&quot;3a72fcb3&quot; slideId=&quot;{1785CA62-0A46-4F2F-8E27-74780829AAF3}&quot; startTime=&quot;0&quot; stepIndex=&quot;0&quot; volume=&quot;1&quot;&gt;&#10;        &lt;audio channels=&quot;2&quot; format=&quot;fltp&quot; sampleRate=&quot;44100&quot;/&gt;&#10;      &lt;/audioTrack&gt;&#10;      &lt;audioTrack muted=&quot;false&quot; name=&quot;Slide 4&quot; resource=&quot;b1eff8f7&quot; slideId=&quot;{3E70E2DF-B9BA-49F3-B49E-D2EA2576E441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5&quot; resource=&quot;f95ec1c5&quot; slideId=&quot;{6FFF0BAB-2F86-4F2B-84A4-59CDC647DFCC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6-&quot; resource=&quot;4c1e752a&quot; slideId=&quot;{B51C801E-9025-4B18-ADF2-CDEE29D384E7}&quot; startTime=&quot;0&quot; stepIndex=&quot;0&quot; volume=&quot;1&quot;&gt;&#10;        &lt;audio channels=&quot;2&quot; format=&quot;fltp&quot; sampleRate=&quot;48000&quot;/&gt;&#10;      &lt;/audioTrack&gt;&#10;      &lt;audioTrack muted=&quot;false&quot; name=&quot;Slide 11&quot; resource=&quot;50a86c74&quot; slideId=&quot;{8B261A14-D291-4FF6-B081-4F318CC8AFB8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OUTPUT_FOLDER" val="[[&quot;W\uFFFD\uFFFD\uFFFD{0EE2C415-B14D-4F68-A37A-B962E8EEF89A}&quot;,&quot;D:\\DHIS2_Projects\\DHIS2Fundamentals2.0\\DHIS2DataAnalysis\\iSpring\\2.1.1 Orientation to Pivot tables - Data dimension and period&quot;],[&quot;\uFFFD\u007F\uFFFD\uFFFD{6BE92DC9-446C-4AE2-8C04-F8B8C6EF443B}&quot;,&quot;C:\\Users\\alita\\Documents\\0. Clientes LOCAL\\DHIS2\\Fundamentals\\2.0\\Data Analysis\\Production&quot;]]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1785CA62-0A46-4F2F-8E27-74780829AAF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84DFB000-EC79-4855-BDF5-5BBD0C0CBB3E}:355"/>
  <p:tag name="GENSWF_ADVANCE_TIME" val="20.040"/>
  <p:tag name="TIMING" val="|9.198|3.361|3.766"/>
  <p:tag name="ISPRING_SLIDE_ID_2" val="{64AF8FF1-844F-4E61-A989-3966970250D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84DFB000-EC79-4855-BDF5-5BBD0C0CBB3E}:355"/>
  <p:tag name="GENSWF_ADVANCE_TIME" val="20.040"/>
  <p:tag name="TIMING" val="|9.198|3.361|3.766"/>
  <p:tag name="ISPRING_SLIDE_ID_2" val="{64AF8FF1-844F-4E61-A989-3966970250D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84DFB000-EC79-4855-BDF5-5BBD0C0CBB3E}:355"/>
  <p:tag name="GENSWF_ADVANCE_TIME" val="20.040"/>
  <p:tag name="TIMING" val="|9.198|3.361|3.766"/>
  <p:tag name="ISPRING_SLIDE_ID_2" val="{64AF8FF1-844F-4E61-A989-3966970250D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84DFB000-EC79-4855-BDF5-5BBD0C0CBB3E}:355"/>
  <p:tag name="GENSWF_ADVANCE_TIME" val="20.040"/>
  <p:tag name="TIMING" val="|9.198|3.361|3.766"/>
  <p:tag name="ISPRING_SLIDE_ID_2" val="{64AF8FF1-844F-4E61-A989-3966970250D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84DFB000-EC79-4855-BDF5-5BBD0C0CBB3E}:355"/>
  <p:tag name="GENSWF_ADVANCE_TIME" val="20.040"/>
  <p:tag name="TIMING" val="|9.198|3.361|3.766"/>
  <p:tag name="ISPRING_SLIDE_ID_2" val="{64AF8FF1-844F-4E61-A989-3966970250D8}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129130</TotalTime>
  <Words>1051</Words>
  <Application>Microsoft Macintosh PowerPoint</Application>
  <PresentationFormat>Custom</PresentationFormat>
  <Paragraphs>321</Paragraphs>
  <Slides>43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Lato</vt:lpstr>
      <vt:lpstr>Roboto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2.1.1 Orientation to Pivot tables - Data dimension and period</dc:title>
  <dc:subject>elearning</dc:subject>
  <dc:creator>Alejandra Avila</dc:creator>
  <cp:lastModifiedBy>Simona Sekerova</cp:lastModifiedBy>
  <cp:revision>451</cp:revision>
  <cp:lastPrinted>2021-06-09T13:32:46Z</cp:lastPrinted>
  <dcterms:created xsi:type="dcterms:W3CDTF">2021-02-03T12:41:27Z</dcterms:created>
  <dcterms:modified xsi:type="dcterms:W3CDTF">2023-09-13T07:13:49Z</dcterms:modified>
</cp:coreProperties>
</file>